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33"/>
  </p:notesMasterIdLst>
  <p:sldIdLst>
    <p:sldId id="363" r:id="rId6"/>
    <p:sldId id="257" r:id="rId7"/>
    <p:sldId id="395" r:id="rId8"/>
    <p:sldId id="407" r:id="rId9"/>
    <p:sldId id="403" r:id="rId10"/>
    <p:sldId id="381" r:id="rId11"/>
    <p:sldId id="399" r:id="rId12"/>
    <p:sldId id="416" r:id="rId13"/>
    <p:sldId id="417" r:id="rId14"/>
    <p:sldId id="397" r:id="rId15"/>
    <p:sldId id="405" r:id="rId16"/>
    <p:sldId id="404" r:id="rId17"/>
    <p:sldId id="411" r:id="rId18"/>
    <p:sldId id="412" r:id="rId19"/>
    <p:sldId id="413" r:id="rId20"/>
    <p:sldId id="414" r:id="rId21"/>
    <p:sldId id="422" r:id="rId22"/>
    <p:sldId id="421" r:id="rId23"/>
    <p:sldId id="420" r:id="rId24"/>
    <p:sldId id="418" r:id="rId25"/>
    <p:sldId id="401" r:id="rId26"/>
    <p:sldId id="410" r:id="rId27"/>
    <p:sldId id="408" r:id="rId28"/>
    <p:sldId id="409" r:id="rId29"/>
    <p:sldId id="389" r:id="rId30"/>
    <p:sldId id="419" r:id="rId31"/>
    <p:sldId id="394" r:id="rId32"/>
  </p:sldIdLst>
  <p:sldSz cx="9906000" cy="6858000" type="A4"/>
  <p:notesSz cx="10018713" cy="68881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C85B39D-D310-4885-A1C3-C3790F1D65AD}">
          <p14:sldIdLst>
            <p14:sldId id="363"/>
            <p14:sldId id="257"/>
            <p14:sldId id="395"/>
            <p14:sldId id="407"/>
            <p14:sldId id="403"/>
            <p14:sldId id="381"/>
            <p14:sldId id="399"/>
            <p14:sldId id="416"/>
            <p14:sldId id="417"/>
            <p14:sldId id="397"/>
            <p14:sldId id="405"/>
            <p14:sldId id="404"/>
            <p14:sldId id="411"/>
            <p14:sldId id="412"/>
            <p14:sldId id="413"/>
          </p14:sldIdLst>
        </p14:section>
        <p14:section name="タイトルなしのセクション" id="{AEF6FB44-D3E6-4B30-8119-75EDB1E364BB}">
          <p14:sldIdLst>
            <p14:sldId id="414"/>
            <p14:sldId id="422"/>
            <p14:sldId id="421"/>
            <p14:sldId id="420"/>
            <p14:sldId id="418"/>
            <p14:sldId id="401"/>
            <p14:sldId id="410"/>
            <p14:sldId id="408"/>
            <p14:sldId id="409"/>
            <p14:sldId id="389"/>
            <p14:sldId id="419"/>
            <p14:sldId id="39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2677" autoAdjust="0"/>
  </p:normalViewPr>
  <p:slideViewPr>
    <p:cSldViewPr snapToGrid="0">
      <p:cViewPr varScale="1">
        <p:scale>
          <a:sx n="85" d="100"/>
          <a:sy n="85" d="100"/>
        </p:scale>
        <p:origin x="120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41443" cy="345604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74952" y="0"/>
            <a:ext cx="4341443" cy="345604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>
              <a:defRPr sz="1200"/>
            </a:lvl1pPr>
          </a:lstStyle>
          <a:p>
            <a:fld id="{5CB03B84-FBDC-4720-B51A-4C05A58CA078}" type="datetimeFigureOut">
              <a:rPr kumimoji="1" lang="ja-JP" altLang="en-US" smtClean="0"/>
              <a:t>2021/7/17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860425"/>
            <a:ext cx="3354387" cy="2324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13" tIns="46557" rIns="93113" bIns="4655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01872" y="3314929"/>
            <a:ext cx="8014970" cy="2712215"/>
          </a:xfrm>
          <a:prstGeom prst="rect">
            <a:avLst/>
          </a:prstGeom>
        </p:spPr>
        <p:txBody>
          <a:bodyPr vert="horz" lIns="93113" tIns="46557" rIns="93113" bIns="4655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542561"/>
            <a:ext cx="4341443" cy="345603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74952" y="6542561"/>
            <a:ext cx="4341443" cy="345603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r">
              <a:defRPr sz="1200"/>
            </a:lvl1pPr>
          </a:lstStyle>
          <a:p>
            <a:fld id="{10993866-B071-41D8-A91B-2DE000422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7392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082510"/>
            <a:ext cx="8420100" cy="1062327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17" y="6393298"/>
            <a:ext cx="132166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C5DCA5-0859-4CBB-AB05-D8F2F69651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7790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04379568-6087-45A6-9DBF-2B2A45671A0C}" type="datetimeFigureOut">
              <a:rPr kumimoji="1" lang="ja-JP" altLang="en-US" smtClean="0"/>
              <a:t>2021/7/17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DCA5-0859-4CBB-AB05-D8F2F6965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377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04379568-6087-45A6-9DBF-2B2A45671A0C}" type="datetimeFigureOut">
              <a:rPr kumimoji="1" lang="ja-JP" altLang="en-US" smtClean="0"/>
              <a:t>2021/7/17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DCA5-0859-4CBB-AB05-D8F2F6965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478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F6D4-D4D7-426A-98F7-170A3668379E}" type="datetime1">
              <a:rPr lang="en-US" smtClean="0"/>
              <a:pPr/>
              <a:t>7/17/2021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594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242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5D47-465E-4A05-802B-049480555B6D}" type="datetime1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9956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57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6" y="1535113"/>
            <a:ext cx="4378590" cy="63976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6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480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51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65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6" y="273049"/>
            <a:ext cx="3259006" cy="1162051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4"/>
            <a:ext cx="5537729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6" y="1435104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84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9519" y="6373528"/>
            <a:ext cx="76303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C5DCA5-0859-4CBB-AB05-D8F2F69651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0136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9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41"/>
            <a:ext cx="5943600" cy="8048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113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278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5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04379568-6087-45A6-9DBF-2B2A45671A0C}" type="datetimeFigureOut">
              <a:rPr kumimoji="1" lang="ja-JP" altLang="en-US" smtClean="0"/>
              <a:t>2021/7/17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DCA5-0859-4CBB-AB05-D8F2F6965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751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04379568-6087-45A6-9DBF-2B2A45671A0C}" type="datetimeFigureOut">
              <a:rPr kumimoji="1" lang="ja-JP" altLang="en-US" smtClean="0"/>
              <a:t>2021/7/17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DCA5-0859-4CBB-AB05-D8F2F6965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696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04379568-6087-45A6-9DBF-2B2A45671A0C}" type="datetimeFigureOut">
              <a:rPr kumimoji="1" lang="ja-JP" altLang="en-US" smtClean="0"/>
              <a:t>2021/7/17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DCA5-0859-4CBB-AB05-D8F2F6965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29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60598" y="6382896"/>
            <a:ext cx="88311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C5DCA5-0859-4CBB-AB05-D8F2F69651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867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04379568-6087-45A6-9DBF-2B2A45671A0C}" type="datetimeFigureOut">
              <a:rPr kumimoji="1" lang="ja-JP" altLang="en-US" smtClean="0"/>
              <a:t>2021/7/17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DCA5-0859-4CBB-AB05-D8F2F6965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9062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D32442D4-88F7-4A0C-92DC-0E5E349FE9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5DCA5-0859-4CBB-AB05-D8F2F6965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324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04379568-6087-45A6-9DBF-2B2A45671A0C}" type="datetimeFigureOut">
              <a:rPr kumimoji="1" lang="ja-JP" altLang="en-US" smtClean="0"/>
              <a:t>2021/7/17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DCA5-0859-4CBB-AB05-D8F2F6965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0501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673520"/>
            <a:ext cx="8543925" cy="4503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94271" y="592224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5DCA5-0859-4CBB-AB05-D8F2F6965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FD1570AA-DDB1-4A7D-BBA9-C3445E3D2ADA}"/>
              </a:ext>
            </a:extLst>
          </p:cNvPr>
          <p:cNvSpPr txBox="1">
            <a:spLocks/>
          </p:cNvSpPr>
          <p:nvPr userDrawn="1"/>
        </p:nvSpPr>
        <p:spPr>
          <a:xfrm>
            <a:off x="165100" y="135304"/>
            <a:ext cx="9545781" cy="13255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lIns="87750" tIns="117000" rIns="87750" bIns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3575" dirty="0">
              <a:solidFill>
                <a:srgbClr val="FFFF00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6027" y="347957"/>
            <a:ext cx="8543925" cy="9002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37AB261-5501-4BF1-88F8-C651D167EC95}"/>
              </a:ext>
            </a:extLst>
          </p:cNvPr>
          <p:cNvSpPr/>
          <p:nvPr userDrawn="1"/>
        </p:nvSpPr>
        <p:spPr>
          <a:xfrm>
            <a:off x="247533" y="6411542"/>
            <a:ext cx="9463347" cy="3111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en-US" altLang="ja-JP" dirty="0">
                <a:solidFill>
                  <a:prstClr val="white"/>
                </a:solidFill>
              </a:rPr>
              <a:t>KINDAI UNIV. </a:t>
            </a:r>
            <a:r>
              <a:rPr kumimoji="1" lang="ja-JP" altLang="en-US" dirty="0">
                <a:solidFill>
                  <a:prstClr val="white"/>
                </a:solidFill>
              </a:rPr>
              <a:t> </a:t>
            </a:r>
            <a:r>
              <a:rPr kumimoji="1" lang="en-US" altLang="ja-JP" dirty="0">
                <a:solidFill>
                  <a:prstClr val="white"/>
                </a:solidFill>
              </a:rPr>
              <a:t>Lifelong sport </a:t>
            </a:r>
            <a:r>
              <a:rPr kumimoji="1" lang="en-US" altLang="ja-JP" i="1" dirty="0">
                <a:solidFill>
                  <a:prstClr val="white"/>
                </a:solidFill>
              </a:rPr>
              <a:t>online education</a:t>
            </a:r>
            <a:endParaRPr kumimoji="1" lang="ja-JP" altLang="en-US" i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853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rgbClr val="FFFF00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>
              <a:lumMod val="75000"/>
              <a:lumOff val="25000"/>
            </a:schemeClr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24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95285" rtl="0" eaLnBrk="1" latinLnBrk="0" hangingPunct="1">
        <a:spcBef>
          <a:spcPct val="0"/>
        </a:spcBef>
        <a:buNone/>
        <a:defRPr kumimoji="1" sz="4767" b="1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</p:titleStyle>
    <p:bodyStyle>
      <a:lvl1pPr marL="371464" indent="-371464" algn="l" defTabSz="495285" rtl="0" eaLnBrk="1" latinLnBrk="0" hangingPunct="1">
        <a:spcBef>
          <a:spcPct val="20000"/>
        </a:spcBef>
        <a:buFont typeface="Arial"/>
        <a:buChar char="•"/>
        <a:defRPr kumimoji="1" sz="3467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804838" indent="-309553" algn="l" defTabSz="495285" rtl="0" eaLnBrk="1" latinLnBrk="0" hangingPunct="1">
        <a:spcBef>
          <a:spcPct val="20000"/>
        </a:spcBef>
        <a:buFont typeface="Arial"/>
        <a:buChar char="–"/>
        <a:defRPr kumimoji="1" sz="3033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238212" indent="-247642" algn="l" defTabSz="495285" rtl="0" eaLnBrk="1" latinLnBrk="0" hangingPunct="1">
        <a:spcBef>
          <a:spcPct val="20000"/>
        </a:spcBef>
        <a:buFont typeface="Arial"/>
        <a:buChar char="•"/>
        <a:defRPr kumimoji="1" sz="26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733497" indent="-247642" algn="l" defTabSz="495285" rtl="0" eaLnBrk="1" latinLnBrk="0" hangingPunct="1">
        <a:spcBef>
          <a:spcPct val="20000"/>
        </a:spcBef>
        <a:buFont typeface="Arial"/>
        <a:buChar char="–"/>
        <a:defRPr kumimoji="1" sz="2167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228781" indent="-247642" algn="l" defTabSz="495285" rtl="0" eaLnBrk="1" latinLnBrk="0" hangingPunct="1">
        <a:spcBef>
          <a:spcPct val="20000"/>
        </a:spcBef>
        <a:buFont typeface="Arial"/>
        <a:buChar char="»"/>
        <a:defRPr kumimoji="1" sz="2167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724066" indent="-247642" algn="l" defTabSz="495285" rtl="0" eaLnBrk="1" latinLnBrk="0" hangingPunct="1">
        <a:spcBef>
          <a:spcPct val="20000"/>
        </a:spcBef>
        <a:buFont typeface="Arial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495285" rtl="0" eaLnBrk="1" latinLnBrk="0" hangingPunct="1">
        <a:spcBef>
          <a:spcPct val="20000"/>
        </a:spcBef>
        <a:buFont typeface="Arial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495285" rtl="0" eaLnBrk="1" latinLnBrk="0" hangingPunct="1">
        <a:spcBef>
          <a:spcPct val="20000"/>
        </a:spcBef>
        <a:buFont typeface="Arial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495285" rtl="0" eaLnBrk="1" latinLnBrk="0" hangingPunct="1">
        <a:spcBef>
          <a:spcPct val="20000"/>
        </a:spcBef>
        <a:buFont typeface="Arial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9528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49528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49528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49528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49528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49528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49528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49528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49528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46141"/>
            <a:ext cx="8258378" cy="1581664"/>
          </a:xfrm>
        </p:spPr>
        <p:txBody>
          <a:bodyPr>
            <a:normAutofit/>
          </a:bodyPr>
          <a:lstStyle/>
          <a:p>
            <a:pPr algn="l"/>
            <a:r>
              <a:rPr lang="ja-JP" altLang="en-US" sz="3600" b="1" dirty="0">
                <a:solidFill>
                  <a:schemeClr val="bg1">
                    <a:lumMod val="85000"/>
                  </a:schemeClr>
                </a:solidFill>
              </a:rPr>
              <a:t>日時：</a:t>
            </a:r>
            <a:r>
              <a:rPr lang="en-US" altLang="ja-JP" sz="3600" b="1" dirty="0">
                <a:solidFill>
                  <a:schemeClr val="bg2"/>
                </a:solidFill>
              </a:rPr>
              <a:t>2021</a:t>
            </a:r>
            <a:r>
              <a:rPr lang="ja-JP" altLang="en-US" sz="3600" b="1" dirty="0">
                <a:solidFill>
                  <a:schemeClr val="bg2"/>
                </a:solidFill>
              </a:rPr>
              <a:t>年</a:t>
            </a:r>
            <a:r>
              <a:rPr lang="en-US" altLang="ja-JP" sz="3600" b="1" dirty="0">
                <a:solidFill>
                  <a:schemeClr val="bg2"/>
                </a:solidFill>
              </a:rPr>
              <a:t>7</a:t>
            </a:r>
            <a:r>
              <a:rPr lang="ja-JP" altLang="en-US" sz="3600" b="1" dirty="0">
                <a:solidFill>
                  <a:schemeClr val="bg2"/>
                </a:solidFill>
              </a:rPr>
              <a:t>月</a:t>
            </a:r>
            <a:r>
              <a:rPr lang="en-US" altLang="ja-JP" sz="3600" b="1" dirty="0">
                <a:solidFill>
                  <a:schemeClr val="bg2"/>
                </a:solidFill>
              </a:rPr>
              <a:t>17</a:t>
            </a:r>
            <a:r>
              <a:rPr lang="ja-JP" altLang="en-US" sz="3600" b="1" dirty="0">
                <a:solidFill>
                  <a:schemeClr val="bg2"/>
                </a:solidFill>
              </a:rPr>
              <a:t>日　</a:t>
            </a:r>
            <a:r>
              <a:rPr lang="en-US" altLang="ja-JP" sz="3600" b="1" dirty="0">
                <a:solidFill>
                  <a:schemeClr val="bg2"/>
                </a:solidFill>
              </a:rPr>
              <a:t>14</a:t>
            </a:r>
            <a:r>
              <a:rPr lang="ja-JP" altLang="en-US" sz="3600" b="1" dirty="0">
                <a:solidFill>
                  <a:schemeClr val="bg2"/>
                </a:solidFill>
              </a:rPr>
              <a:t>時～</a:t>
            </a:r>
            <a:endParaRPr lang="en-US" altLang="ja-JP" sz="3600" b="1" dirty="0">
              <a:solidFill>
                <a:schemeClr val="bg2"/>
              </a:solidFill>
            </a:endParaRPr>
          </a:p>
          <a:p>
            <a:pPr algn="l"/>
            <a:r>
              <a:rPr lang="ja-JP" altLang="en-US" sz="3600" b="1" dirty="0">
                <a:solidFill>
                  <a:schemeClr val="bg2"/>
                </a:solidFill>
              </a:rPr>
              <a:t>場所：</a:t>
            </a:r>
            <a:r>
              <a:rPr lang="en-US" altLang="ja-JP" sz="3600" b="1" dirty="0">
                <a:solidFill>
                  <a:schemeClr val="bg2"/>
                </a:solidFill>
              </a:rPr>
              <a:t>ZOOM</a:t>
            </a:r>
            <a:r>
              <a:rPr lang="ja-JP" altLang="en-US" sz="3600" b="1" dirty="0">
                <a:solidFill>
                  <a:schemeClr val="bg2"/>
                </a:solidFill>
              </a:rPr>
              <a:t>会議</a:t>
            </a:r>
            <a:endParaRPr kumimoji="1" lang="ja-JP" altLang="en-US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2C85C85-FCFD-42CC-B3DF-0AD26A3E10C1}"/>
              </a:ext>
            </a:extLst>
          </p:cNvPr>
          <p:cNvSpPr/>
          <p:nvPr/>
        </p:nvSpPr>
        <p:spPr>
          <a:xfrm>
            <a:off x="161722" y="6335232"/>
            <a:ext cx="9582556" cy="3370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990570"/>
            <a:r>
              <a:rPr kumimoji="1" lang="ja-JP" altLang="en-US" sz="1950" i="1" dirty="0">
                <a:solidFill>
                  <a:srgbClr val="1F497D"/>
                </a:solidFill>
                <a:latin typeface="Calibri"/>
                <a:ea typeface="ＭＳ Ｐゴシック" panose="020B0600070205080204" pitchFamily="50" charset="-128"/>
              </a:rPr>
              <a:t>関西学生柔道連盟</a:t>
            </a:r>
            <a:endParaRPr kumimoji="1" lang="en-US" altLang="ja-JP" sz="1950" i="1" dirty="0">
              <a:solidFill>
                <a:srgbClr val="1F497D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374822" y="630195"/>
            <a:ext cx="9156355" cy="4287795"/>
          </a:xfrm>
        </p:spPr>
        <p:txBody>
          <a:bodyPr>
            <a:normAutofit/>
          </a:bodyPr>
          <a:lstStyle/>
          <a:p>
            <a:r>
              <a:rPr kumimoji="1" lang="en-US" altLang="ja-JP" sz="6000" dirty="0">
                <a:solidFill>
                  <a:srgbClr val="FFFF00"/>
                </a:solidFill>
              </a:rPr>
              <a:t>2021</a:t>
            </a:r>
            <a:r>
              <a:rPr kumimoji="1" lang="ja-JP" altLang="en-US" sz="6000" dirty="0">
                <a:solidFill>
                  <a:srgbClr val="FFFF00"/>
                </a:solidFill>
              </a:rPr>
              <a:t>年度</a:t>
            </a:r>
            <a:br>
              <a:rPr kumimoji="1" lang="en-US" altLang="ja-JP" sz="5000" dirty="0">
                <a:solidFill>
                  <a:srgbClr val="FFFF00"/>
                </a:solidFill>
              </a:rPr>
            </a:br>
            <a:r>
              <a:rPr lang="ja-JP" altLang="en-US" sz="5000" dirty="0">
                <a:solidFill>
                  <a:srgbClr val="FFFF00"/>
                </a:solidFill>
              </a:rPr>
              <a:t>関西学生柔道体重別選手権大会</a:t>
            </a:r>
            <a:br>
              <a:rPr lang="en-US" altLang="ja-JP" sz="5000" dirty="0">
                <a:solidFill>
                  <a:srgbClr val="FFFF00"/>
                </a:solidFill>
              </a:rPr>
            </a:br>
            <a:r>
              <a:rPr lang="ja-JP" altLang="en-US" sz="5000" dirty="0">
                <a:solidFill>
                  <a:srgbClr val="FFFF00"/>
                </a:solidFill>
              </a:rPr>
              <a:t>（男子</a:t>
            </a:r>
            <a:r>
              <a:rPr lang="en-US" altLang="ja-JP" sz="5000" dirty="0">
                <a:solidFill>
                  <a:srgbClr val="FFFF00"/>
                </a:solidFill>
              </a:rPr>
              <a:t>40</a:t>
            </a:r>
            <a:r>
              <a:rPr lang="ja-JP" altLang="en-US" sz="5000" dirty="0">
                <a:solidFill>
                  <a:srgbClr val="FFFF00"/>
                </a:solidFill>
              </a:rPr>
              <a:t>回　女子</a:t>
            </a:r>
            <a:r>
              <a:rPr lang="en-US" altLang="ja-JP" sz="5000" dirty="0">
                <a:solidFill>
                  <a:srgbClr val="FFFF00"/>
                </a:solidFill>
              </a:rPr>
              <a:t>33</a:t>
            </a:r>
            <a:r>
              <a:rPr lang="ja-JP" altLang="en-US" sz="5000" dirty="0">
                <a:solidFill>
                  <a:srgbClr val="FFFF00"/>
                </a:solidFill>
              </a:rPr>
              <a:t>回）</a:t>
            </a:r>
            <a:br>
              <a:rPr lang="en-US" altLang="ja-JP" sz="5000" dirty="0">
                <a:solidFill>
                  <a:srgbClr val="FFFF00"/>
                </a:solidFill>
              </a:rPr>
            </a:br>
            <a:r>
              <a:rPr lang="ja-JP" altLang="en-US" sz="5000" dirty="0">
                <a:solidFill>
                  <a:srgbClr val="FFFF00"/>
                </a:solidFill>
              </a:rPr>
              <a:t>大会説明会</a:t>
            </a:r>
            <a:br>
              <a:rPr lang="en-US" altLang="ja-JP" sz="5000" dirty="0">
                <a:solidFill>
                  <a:srgbClr val="FFFF00"/>
                </a:solidFill>
              </a:rPr>
            </a:br>
            <a:endParaRPr kumimoji="1" lang="en-US" altLang="ja-JP" sz="5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238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28D4EE-1A3C-45AB-9A7B-FA4633AF8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5.ID</a:t>
            </a:r>
            <a:r>
              <a:rPr lang="ja-JP" altLang="en-US" dirty="0"/>
              <a:t>について①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E9A464-A6C8-4656-B7EC-4178CA697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060" y="1496291"/>
            <a:ext cx="9287079" cy="5176025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endParaRPr lang="en-US" altLang="ja-JP" sz="100" b="1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en-US" altLang="ja-JP" sz="21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ID</a:t>
            </a:r>
            <a:r>
              <a:rPr lang="ja-JP" altLang="en-US" sz="21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は関西学生柔道連盟</a:t>
            </a:r>
            <a:r>
              <a:rPr lang="en-US" altLang="ja-JP" sz="21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HP</a:t>
            </a:r>
            <a:r>
              <a:rPr lang="ja-JP" altLang="en-US" sz="21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に掲載します。</a:t>
            </a:r>
            <a:endParaRPr lang="en-US" altLang="ja-JP" sz="2100" b="1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l"/>
            <a:endParaRPr lang="en-US" altLang="ja-JP" sz="700" b="1" kern="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21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選手</a:t>
            </a:r>
            <a:r>
              <a:rPr lang="en-US" altLang="ja-JP" sz="21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ID</a:t>
            </a:r>
            <a:r>
              <a:rPr lang="ja-JP" altLang="en-US" sz="21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については、</a:t>
            </a:r>
            <a:r>
              <a:rPr lang="en-US" altLang="ja-JP" sz="21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Web</a:t>
            </a:r>
            <a:r>
              <a:rPr lang="ja-JP" altLang="en-US" sz="21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申込で入力した出場選手の人数分</a:t>
            </a:r>
            <a:endParaRPr lang="en-US" altLang="ja-JP" sz="2100" b="1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ja-JP" altLang="en-US" sz="21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発行してください</a:t>
            </a:r>
            <a:r>
              <a:rPr lang="ja-JP" altLang="en-US" sz="20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2000" b="1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en-US" altLang="ja-JP" sz="700" b="1" kern="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21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部長・監督・コーチ・主務については、</a:t>
            </a:r>
            <a:r>
              <a:rPr lang="en-US" altLang="ja-JP" sz="21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Web</a:t>
            </a:r>
            <a:r>
              <a:rPr lang="ja-JP" altLang="en-US" sz="21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申込で入力した</a:t>
            </a:r>
            <a:endParaRPr lang="en-US" altLang="ja-JP" sz="2100" b="1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21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それぞれ各</a:t>
            </a:r>
            <a:r>
              <a:rPr lang="en-US" altLang="ja-JP" sz="21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21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名分発行してください。</a:t>
            </a:r>
            <a:endParaRPr lang="en-US" altLang="ja-JP" sz="2100" b="1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ja-JP" altLang="en-US" sz="21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100" b="1" kern="1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入力していなければ発行しないでください。</a:t>
            </a:r>
            <a:endParaRPr lang="en-US" altLang="ja-JP" sz="2100" b="1" kern="100" dirty="0">
              <a:solidFill>
                <a:srgbClr val="FF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en-US" altLang="ja-JP" sz="700" b="1" kern="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20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21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今大会では</a:t>
            </a:r>
            <a:r>
              <a:rPr lang="en-US" altLang="ja-JP" sz="21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ID</a:t>
            </a:r>
            <a:r>
              <a:rPr lang="ja-JP" altLang="en-US" sz="21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を事前チェックのため連盟に郵送する必要はありません。</a:t>
            </a:r>
            <a:endParaRPr lang="en-US" altLang="ja-JP" sz="2100" b="1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21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持参してください。</a:t>
            </a:r>
            <a:endParaRPr lang="en-US" altLang="ja-JP" sz="2100" b="1" strike="dblStrike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21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2100" b="1" kern="1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Web</a:t>
            </a:r>
            <a:r>
              <a:rPr lang="ja-JP" altLang="en-US" sz="2100" b="1" kern="1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申込で登録されていない方の</a:t>
            </a:r>
            <a:r>
              <a:rPr lang="en-US" altLang="ja-JP" sz="2100" b="1" kern="1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ID</a:t>
            </a:r>
            <a:r>
              <a:rPr lang="ja-JP" altLang="en-US" sz="2100" b="1" kern="1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を作成する行為は</a:t>
            </a:r>
            <a:endParaRPr lang="en-US" altLang="ja-JP" sz="2100" b="1" kern="100" dirty="0">
              <a:solidFill>
                <a:srgbClr val="FF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2100" b="1" kern="1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絶対にしないでください。</a:t>
            </a:r>
            <a:r>
              <a:rPr lang="ja-JP" altLang="en-US" sz="2400" b="1" kern="1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endParaRPr lang="ja-JP" altLang="ja-JP" sz="2400" b="1" kern="100" dirty="0">
              <a:solidFill>
                <a:srgbClr val="FF0000"/>
              </a:solidFill>
              <a:effectLst/>
              <a:highlight>
                <a:srgbClr val="FFFF00"/>
              </a:highlight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2C85C85-FCFD-42CC-B3DF-0AD26A3E10C1}"/>
              </a:ext>
            </a:extLst>
          </p:cNvPr>
          <p:cNvSpPr/>
          <p:nvPr/>
        </p:nvSpPr>
        <p:spPr>
          <a:xfrm>
            <a:off x="161722" y="6335232"/>
            <a:ext cx="9582556" cy="3370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990570"/>
            <a:r>
              <a:rPr kumimoji="1" lang="ja-JP" altLang="en-US" sz="1950" i="1" dirty="0">
                <a:solidFill>
                  <a:srgbClr val="1F497D"/>
                </a:solidFill>
                <a:latin typeface="Calibri"/>
                <a:ea typeface="ＭＳ Ｐゴシック" panose="020B0600070205080204" pitchFamily="50" charset="-128"/>
              </a:rPr>
              <a:t>関西学生柔道連盟</a:t>
            </a:r>
            <a:endParaRPr kumimoji="1" lang="en-US" altLang="ja-JP" sz="1950" i="1" dirty="0">
              <a:solidFill>
                <a:srgbClr val="1F497D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7480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28D4EE-1A3C-45AB-9A7B-FA4633AF8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5.ID</a:t>
            </a:r>
            <a:r>
              <a:rPr lang="ja-JP" altLang="en-US" dirty="0"/>
              <a:t>について②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E9A464-A6C8-4656-B7EC-4178CA697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449" y="1559739"/>
            <a:ext cx="9287079" cy="494122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endParaRPr lang="en-US" altLang="ja-JP" sz="100" b="1" kern="100" dirty="0">
              <a:solidFill>
                <a:schemeClr val="tx1"/>
              </a:solidFill>
              <a:effectLst/>
              <a:highlight>
                <a:srgbClr val="FFFF00"/>
              </a:highlight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en-US" altLang="ja-JP" sz="21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ID</a:t>
            </a:r>
            <a:r>
              <a:rPr lang="ja-JP" altLang="en-US" sz="21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は必ず</a:t>
            </a:r>
            <a:r>
              <a:rPr lang="ja-JP" altLang="en-US" sz="2100" b="1" kern="1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カラー</a:t>
            </a:r>
            <a:r>
              <a:rPr lang="ja-JP" altLang="en-US" sz="21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で</a:t>
            </a:r>
            <a:r>
              <a:rPr lang="en-US" altLang="ja-JP" sz="2100" b="1" kern="1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A4</a:t>
            </a:r>
            <a:r>
              <a:rPr lang="ja-JP" altLang="en-US" sz="2100" b="1" kern="1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用紙</a:t>
            </a:r>
            <a:r>
              <a:rPr lang="ja-JP" altLang="en-US" sz="21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に印刷して下さい。</a:t>
            </a:r>
            <a:endParaRPr lang="en-US" altLang="ja-JP" sz="2100" b="1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l"/>
            <a:endParaRPr lang="en-US" altLang="ja-JP" sz="1600" b="1" kern="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2100" b="1" kern="1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選手と主務</a:t>
            </a:r>
            <a:r>
              <a:rPr lang="ja-JP" altLang="en-US" sz="21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en-US" altLang="ja-JP" sz="21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ID</a:t>
            </a:r>
            <a:r>
              <a:rPr lang="ja-JP" altLang="en-US" sz="21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については</a:t>
            </a:r>
            <a:r>
              <a:rPr lang="ja-JP" altLang="en-US" sz="2100" b="1" kern="1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カラーの顔写真</a:t>
            </a:r>
            <a:r>
              <a:rPr lang="ja-JP" altLang="en-US" sz="21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を貼って下さい。</a:t>
            </a:r>
            <a:endParaRPr lang="en-US" altLang="ja-JP" sz="2100" b="1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lang="en-US" altLang="ja-JP" sz="1600" b="1" kern="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21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部長・監督・コーチの</a:t>
            </a:r>
            <a:r>
              <a:rPr lang="en-US" altLang="ja-JP" sz="21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ID</a:t>
            </a:r>
            <a:r>
              <a:rPr lang="ja-JP" altLang="en-US" sz="21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については指導者資格のランクによって</a:t>
            </a:r>
            <a:endParaRPr lang="en-US" altLang="ja-JP" sz="2100" b="1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21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分けていますので、必要なものを使用して下さい。　</a:t>
            </a:r>
            <a:endParaRPr lang="ja-JP" altLang="ja-JP" sz="2100" b="1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HP</a:t>
            </a:r>
            <a:r>
              <a:rPr lang="ja-JP" altLang="en-US" sz="2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en-US" altLang="ja-JP" sz="2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</a:t>
            </a:r>
            <a:r>
              <a:rPr lang="ja-JP" altLang="en-US" sz="2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作成手順を掲載致しますので、それを参考にしながら</a:t>
            </a:r>
            <a:endParaRPr lang="en-US" altLang="ja-JP" sz="2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作成して下さい。</a:t>
            </a:r>
            <a:endParaRPr lang="en-US" altLang="ja-JP" sz="2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2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HP</a:t>
            </a:r>
            <a:r>
              <a:rPr lang="ja-JP" altLang="en-US" sz="2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掲載のお知らせについては主務</a:t>
            </a:r>
            <a:r>
              <a:rPr lang="en-US" altLang="ja-JP" sz="2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LINE</a:t>
            </a:r>
            <a:r>
              <a:rPr lang="ja-JP" altLang="en-US" sz="2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でお伝え致します。</a:t>
            </a:r>
            <a:endParaRPr lang="en-US" altLang="ja-JP" sz="2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必ず確認するようお願い致します。</a:t>
            </a:r>
            <a:endParaRPr lang="en-US" altLang="ja-JP" sz="2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2C85C85-FCFD-42CC-B3DF-0AD26A3E10C1}"/>
              </a:ext>
            </a:extLst>
          </p:cNvPr>
          <p:cNvSpPr/>
          <p:nvPr/>
        </p:nvSpPr>
        <p:spPr>
          <a:xfrm>
            <a:off x="161722" y="6335232"/>
            <a:ext cx="9582556" cy="3370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990570"/>
            <a:r>
              <a:rPr kumimoji="1" lang="ja-JP" altLang="en-US" sz="1950" i="1" dirty="0">
                <a:solidFill>
                  <a:srgbClr val="1F497D"/>
                </a:solidFill>
                <a:latin typeface="Calibri"/>
                <a:ea typeface="ＭＳ Ｐゴシック" panose="020B0600070205080204" pitchFamily="50" charset="-128"/>
              </a:rPr>
              <a:t>関西学生柔道連盟</a:t>
            </a:r>
            <a:endParaRPr kumimoji="1" lang="en-US" altLang="ja-JP" sz="1950" i="1" dirty="0">
              <a:solidFill>
                <a:srgbClr val="1F497D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6914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28D4EE-1A3C-45AB-9A7B-FA4633AF8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5.ID</a:t>
            </a:r>
            <a:r>
              <a:rPr lang="ja-JP" altLang="en-US" dirty="0"/>
              <a:t>について③</a:t>
            </a:r>
            <a:r>
              <a:rPr lang="en-US" altLang="ja-JP" dirty="0"/>
              <a:t>-1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E9A464-A6C8-4656-B7EC-4178CA697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449" y="1731096"/>
            <a:ext cx="9287079" cy="494122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endParaRPr lang="en-US" altLang="ja-JP" sz="100" b="1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</a:t>
            </a:r>
            <a:r>
              <a:rPr lang="ja-JP" altLang="en-US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ケースについて</a:t>
            </a:r>
            <a:endParaRPr lang="en-US" altLang="ja-JP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・持参した</a:t>
            </a:r>
            <a:r>
              <a:rPr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を入れるケースは、計量時にお渡しします。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・配布するケースは、</a:t>
            </a:r>
            <a:r>
              <a:rPr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申込で登録されている人数分です。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管理の都合上、人数を増やすことはできません。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・当日欠場などで</a:t>
            </a:r>
            <a:r>
              <a:rPr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ケースが余った場合は受付に返却ください。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2C85C85-FCFD-42CC-B3DF-0AD26A3E10C1}"/>
              </a:ext>
            </a:extLst>
          </p:cNvPr>
          <p:cNvSpPr/>
          <p:nvPr/>
        </p:nvSpPr>
        <p:spPr>
          <a:xfrm>
            <a:off x="161722" y="6335232"/>
            <a:ext cx="9582556" cy="3370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990570"/>
            <a:r>
              <a:rPr kumimoji="1" lang="ja-JP" altLang="en-US" sz="1950" i="1" dirty="0">
                <a:solidFill>
                  <a:srgbClr val="1F497D"/>
                </a:solidFill>
                <a:latin typeface="Calibri"/>
                <a:ea typeface="ＭＳ Ｐゴシック" panose="020B0600070205080204" pitchFamily="50" charset="-128"/>
              </a:rPr>
              <a:t>関西学生柔道連盟</a:t>
            </a:r>
            <a:endParaRPr kumimoji="1" lang="en-US" altLang="ja-JP" sz="1950" i="1" dirty="0">
              <a:solidFill>
                <a:srgbClr val="1F497D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3183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28D4EE-1A3C-45AB-9A7B-FA4633AF8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5.ID</a:t>
            </a:r>
            <a:r>
              <a:rPr lang="ja-JP" altLang="en-US" dirty="0"/>
              <a:t>について③</a:t>
            </a:r>
            <a:r>
              <a:rPr lang="en-US" altLang="ja-JP" dirty="0"/>
              <a:t>-2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E9A464-A6C8-4656-B7EC-4178CA697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460" y="1731096"/>
            <a:ext cx="9287079" cy="494122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endParaRPr lang="en-US" altLang="ja-JP" sz="100" b="1" u="sng" kern="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2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男子選手のみが出場する大学の場合</a:t>
            </a:r>
            <a:endParaRPr lang="en-US" altLang="ja-JP" sz="24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60kg</a:t>
            </a:r>
            <a:r>
              <a:rPr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級に出場する選手がいない場合</a:t>
            </a:r>
            <a:endParaRPr lang="en-US" altLang="ja-JP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21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日（土）の計量時に選手・指導者・主務の</a:t>
            </a:r>
            <a:r>
              <a:rPr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ケースを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お渡しします。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60kg</a:t>
            </a:r>
            <a:r>
              <a:rPr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級に出場する選手がいる場合</a:t>
            </a:r>
            <a:endParaRPr lang="en-US" altLang="ja-JP" sz="2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日（金）の計量時に</a:t>
            </a:r>
            <a:r>
              <a:rPr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60kg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級の選手・指導者・主務の</a:t>
            </a:r>
            <a:r>
              <a:rPr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ケー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スをお渡しします。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21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日（土）の計量時にそれ以外の選手の</a:t>
            </a:r>
            <a:r>
              <a:rPr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ケースをお渡ししま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す。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2C85C85-FCFD-42CC-B3DF-0AD26A3E10C1}"/>
              </a:ext>
            </a:extLst>
          </p:cNvPr>
          <p:cNvSpPr/>
          <p:nvPr/>
        </p:nvSpPr>
        <p:spPr>
          <a:xfrm>
            <a:off x="161722" y="6335232"/>
            <a:ext cx="9582556" cy="3370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990570"/>
            <a:r>
              <a:rPr kumimoji="1" lang="ja-JP" altLang="en-US" sz="1950" i="1" dirty="0">
                <a:solidFill>
                  <a:srgbClr val="1F497D"/>
                </a:solidFill>
                <a:latin typeface="Calibri"/>
                <a:ea typeface="ＭＳ Ｐゴシック" panose="020B0600070205080204" pitchFamily="50" charset="-128"/>
              </a:rPr>
              <a:t>関西学生柔道連盟</a:t>
            </a:r>
            <a:endParaRPr kumimoji="1" lang="en-US" altLang="ja-JP" sz="1950" i="1" dirty="0">
              <a:solidFill>
                <a:srgbClr val="1F497D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9606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28D4EE-1A3C-45AB-9A7B-FA4633AF8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5.ID</a:t>
            </a:r>
            <a:r>
              <a:rPr lang="ja-JP" altLang="en-US" dirty="0"/>
              <a:t>について③</a:t>
            </a:r>
            <a:r>
              <a:rPr lang="en-US" altLang="ja-JP" dirty="0"/>
              <a:t>-3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E9A464-A6C8-4656-B7EC-4178CA697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460" y="1916780"/>
            <a:ext cx="9287079" cy="494122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endParaRPr lang="en-US" altLang="ja-JP" sz="100" b="1" u="sng" kern="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2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女子選手のみが出場する大学の場合</a:t>
            </a:r>
            <a:endParaRPr lang="en-US" altLang="ja-JP" sz="24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4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日（金）の計量時に選手・指導者・主務の</a:t>
            </a:r>
            <a:r>
              <a:rPr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ケースを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お渡しします。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2C85C85-FCFD-42CC-B3DF-0AD26A3E10C1}"/>
              </a:ext>
            </a:extLst>
          </p:cNvPr>
          <p:cNvSpPr/>
          <p:nvPr/>
        </p:nvSpPr>
        <p:spPr>
          <a:xfrm>
            <a:off x="161722" y="6335232"/>
            <a:ext cx="9582556" cy="3370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990570"/>
            <a:r>
              <a:rPr kumimoji="1" lang="ja-JP" altLang="en-US" sz="1950" i="1" dirty="0">
                <a:solidFill>
                  <a:srgbClr val="1F497D"/>
                </a:solidFill>
                <a:latin typeface="Calibri"/>
                <a:ea typeface="ＭＳ Ｐゴシック" panose="020B0600070205080204" pitchFamily="50" charset="-128"/>
              </a:rPr>
              <a:t>関西学生柔道連盟</a:t>
            </a:r>
            <a:endParaRPr kumimoji="1" lang="en-US" altLang="ja-JP" sz="1950" i="1" dirty="0">
              <a:solidFill>
                <a:srgbClr val="1F497D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97046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28D4EE-1A3C-45AB-9A7B-FA4633AF8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5.ID</a:t>
            </a:r>
            <a:r>
              <a:rPr lang="ja-JP" altLang="en-US" dirty="0"/>
              <a:t>について③</a:t>
            </a:r>
            <a:r>
              <a:rPr lang="en-US" altLang="ja-JP" dirty="0"/>
              <a:t>-4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E9A464-A6C8-4656-B7EC-4178CA697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460" y="1916780"/>
            <a:ext cx="9287079" cy="494122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endParaRPr lang="en-US" altLang="ja-JP" sz="100" b="1" u="sng" kern="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2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男子・女子選手が出場する大学の場合</a:t>
            </a:r>
            <a:endParaRPr lang="en-US" altLang="ja-JP" sz="24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4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日（金）の計量時に女子・</a:t>
            </a:r>
            <a:r>
              <a:rPr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60kg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級の選手・指導者・主務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の</a:t>
            </a:r>
            <a:r>
              <a:rPr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ケースをお渡しします。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21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日（土）の計量時にそれ以外の選手の</a:t>
            </a:r>
            <a:r>
              <a:rPr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ケースをお渡しし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ます。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2C85C85-FCFD-42CC-B3DF-0AD26A3E10C1}"/>
              </a:ext>
            </a:extLst>
          </p:cNvPr>
          <p:cNvSpPr/>
          <p:nvPr/>
        </p:nvSpPr>
        <p:spPr>
          <a:xfrm>
            <a:off x="161722" y="6335232"/>
            <a:ext cx="9582556" cy="3370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990570"/>
            <a:r>
              <a:rPr kumimoji="1" lang="ja-JP" altLang="en-US" sz="1950" i="1" dirty="0">
                <a:solidFill>
                  <a:srgbClr val="1F497D"/>
                </a:solidFill>
                <a:latin typeface="Calibri"/>
                <a:ea typeface="ＭＳ Ｐゴシック" panose="020B0600070205080204" pitchFamily="50" charset="-128"/>
              </a:rPr>
              <a:t>関西学生柔道連盟</a:t>
            </a:r>
            <a:endParaRPr kumimoji="1" lang="en-US" altLang="ja-JP" sz="1950" i="1" dirty="0">
              <a:solidFill>
                <a:srgbClr val="1F497D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9571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28D4EE-1A3C-45AB-9A7B-FA4633AF8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5.ID</a:t>
            </a:r>
            <a:r>
              <a:rPr lang="ja-JP" altLang="en-US" dirty="0"/>
              <a:t>について③</a:t>
            </a:r>
            <a:r>
              <a:rPr lang="en-US" altLang="ja-JP" dirty="0"/>
              <a:t>-5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E9A464-A6C8-4656-B7EC-4178CA697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449" y="1562554"/>
            <a:ext cx="9287079" cy="494122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endParaRPr lang="en-US" altLang="ja-JP" sz="100" b="1" u="sng" kern="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2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男子・女子選手が出場する大学（</a:t>
            </a:r>
            <a:r>
              <a:rPr lang="ja-JP" alt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監督が異なる</a:t>
            </a:r>
            <a:r>
              <a:rPr lang="ja-JP" altLang="en-US" sz="2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）の場合</a:t>
            </a:r>
            <a:endParaRPr lang="en-US" altLang="ja-JP" sz="24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2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大阪体育大学・近畿大学・天理大学・明治国際医療大学・立命館大学</a:t>
            </a:r>
            <a:endParaRPr lang="en-US" altLang="ja-JP" sz="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→</a:t>
            </a:r>
            <a:r>
              <a:rPr lang="ja-JP" altLang="en-US" sz="21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男女別々に</a:t>
            </a:r>
            <a:r>
              <a:rPr lang="en-US" altLang="ja-JP" sz="21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</a:t>
            </a:r>
            <a:r>
              <a:rPr lang="ja-JP" altLang="en-US" sz="21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ケースをお渡しします。</a:t>
            </a:r>
            <a:endParaRPr lang="en-US" altLang="ja-JP" sz="21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4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◎男子</a:t>
            </a:r>
            <a:endParaRPr lang="en-US" altLang="ja-JP" sz="2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lang="en-US" altLang="ja-JP" sz="1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kg</a:t>
            </a:r>
            <a:r>
              <a:rPr lang="ja-JP" altLang="en-US" sz="1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級に出場する選手がいない場合</a:t>
            </a:r>
            <a:endParaRPr lang="en-US" altLang="ja-JP" sz="20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21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日（土）の計量時に選手・指導者（部長を除く）・主務のケースを渡します。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05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60kg</a:t>
            </a:r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級に出場する選手がいる場合</a:t>
            </a:r>
            <a:endParaRPr lang="en-US" altLang="ja-JP" sz="20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日（金）の計量時に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60kg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級の選手・指導者（部長を除く）・主務のケースを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お渡しします。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21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日（土）の計量時にそれ以外の選手の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ケースを</a:t>
            </a:r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お渡しします。</a:t>
            </a:r>
            <a:endParaRPr lang="en-US" altLang="ja-JP" sz="2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4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2C85C85-FCFD-42CC-B3DF-0AD26A3E10C1}"/>
              </a:ext>
            </a:extLst>
          </p:cNvPr>
          <p:cNvSpPr/>
          <p:nvPr/>
        </p:nvSpPr>
        <p:spPr>
          <a:xfrm>
            <a:off x="161722" y="6335232"/>
            <a:ext cx="9582556" cy="3370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990570"/>
            <a:r>
              <a:rPr kumimoji="1" lang="ja-JP" altLang="en-US" sz="1950" i="1" dirty="0">
                <a:solidFill>
                  <a:srgbClr val="1F497D"/>
                </a:solidFill>
                <a:latin typeface="Calibri"/>
                <a:ea typeface="ＭＳ Ｐゴシック" panose="020B0600070205080204" pitchFamily="50" charset="-128"/>
              </a:rPr>
              <a:t>関西学生柔道連盟</a:t>
            </a:r>
            <a:endParaRPr kumimoji="1" lang="en-US" altLang="ja-JP" sz="1950" i="1" dirty="0">
              <a:solidFill>
                <a:srgbClr val="1F497D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4353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28D4EE-1A3C-45AB-9A7B-FA4633AF8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5.ID</a:t>
            </a:r>
            <a:r>
              <a:rPr lang="ja-JP" altLang="en-US" dirty="0"/>
              <a:t>について③</a:t>
            </a:r>
            <a:r>
              <a:rPr lang="en-US" altLang="ja-JP" dirty="0"/>
              <a:t>-6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E9A464-A6C8-4656-B7EC-4178CA697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449" y="1562554"/>
            <a:ext cx="9287079" cy="494122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endParaRPr lang="en-US" altLang="ja-JP" sz="100" b="1" u="sng" kern="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2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男子・女子選手が出場する大学（</a:t>
            </a:r>
            <a:r>
              <a:rPr lang="ja-JP" alt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監督が異なる</a:t>
            </a:r>
            <a:r>
              <a:rPr lang="ja-JP" altLang="en-US" sz="2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）の場合</a:t>
            </a:r>
            <a:endParaRPr lang="en-US" altLang="ja-JP" sz="24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2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大阪体育大学・近畿大学・天理大学・明治国際医療大学・立命館大学</a:t>
            </a:r>
            <a:endParaRPr lang="en-US" altLang="ja-JP" sz="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→</a:t>
            </a:r>
            <a:r>
              <a:rPr lang="ja-JP" altLang="en-US" sz="21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男女別々に</a:t>
            </a:r>
            <a:r>
              <a:rPr lang="en-US" altLang="ja-JP" sz="21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</a:t>
            </a:r>
            <a:r>
              <a:rPr lang="ja-JP" altLang="en-US" sz="21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ケースをお渡しします。</a:t>
            </a:r>
            <a:endParaRPr lang="en-US" altLang="ja-JP" sz="21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4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◎女子</a:t>
            </a:r>
            <a:endParaRPr lang="en-US" altLang="ja-JP" sz="2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日（金）の計量時に選手・指導者・主務のケースを渡します。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監督が異なっても部長の先生は同一のため。</a:t>
            </a:r>
            <a:endParaRPr lang="en-US" altLang="ja-JP" sz="1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05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4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2C85C85-FCFD-42CC-B3DF-0AD26A3E10C1}"/>
              </a:ext>
            </a:extLst>
          </p:cNvPr>
          <p:cNvSpPr/>
          <p:nvPr/>
        </p:nvSpPr>
        <p:spPr>
          <a:xfrm>
            <a:off x="161722" y="6335232"/>
            <a:ext cx="9582556" cy="3370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990570"/>
            <a:r>
              <a:rPr kumimoji="1" lang="ja-JP" altLang="en-US" sz="1950" i="1" dirty="0">
                <a:solidFill>
                  <a:srgbClr val="1F497D"/>
                </a:solidFill>
                <a:latin typeface="Calibri"/>
                <a:ea typeface="ＭＳ Ｐゴシック" panose="020B0600070205080204" pitchFamily="50" charset="-128"/>
              </a:rPr>
              <a:t>関西学生柔道連盟</a:t>
            </a:r>
            <a:endParaRPr kumimoji="1" lang="en-US" altLang="ja-JP" sz="1950" i="1" dirty="0">
              <a:solidFill>
                <a:srgbClr val="1F497D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75247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28D4EE-1A3C-45AB-9A7B-FA4633AF8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342" y="354226"/>
            <a:ext cx="8681034" cy="900255"/>
          </a:xfrm>
        </p:spPr>
        <p:txBody>
          <a:bodyPr>
            <a:noAutofit/>
          </a:bodyPr>
          <a:lstStyle/>
          <a:p>
            <a:r>
              <a:rPr lang="en-US" altLang="ja-JP" sz="3600" dirty="0"/>
              <a:t>6.</a:t>
            </a:r>
            <a:r>
              <a:rPr lang="ja-JP" altLang="en-US" sz="3600" dirty="0"/>
              <a:t>全日本柔道体重別団体優勝大会について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E9A464-A6C8-4656-B7EC-4178CA697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460" y="1916780"/>
            <a:ext cx="9287079" cy="494122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endParaRPr lang="en-US" altLang="ja-JP" sz="100" b="1" u="sng" kern="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今年度、全日本柔道体重別団体優勝大会の出場大学は、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男女ともに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獲得ポイントで決定します。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・男子：上位</a:t>
            </a:r>
            <a:r>
              <a:rPr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校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・女子：上位</a:t>
            </a:r>
            <a:r>
              <a:rPr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校＋主管枠１校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（関西優勝大会</a:t>
            </a:r>
            <a:r>
              <a:rPr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人制出場校に限る）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4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ポイント要項は、主務</a:t>
            </a:r>
            <a:r>
              <a:rPr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LINE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・関西学生柔道連盟</a:t>
            </a:r>
            <a:r>
              <a:rPr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HP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に掲載し、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用紙については試合当日お渡します。　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2C85C85-FCFD-42CC-B3DF-0AD26A3E10C1}"/>
              </a:ext>
            </a:extLst>
          </p:cNvPr>
          <p:cNvSpPr/>
          <p:nvPr/>
        </p:nvSpPr>
        <p:spPr>
          <a:xfrm>
            <a:off x="161722" y="6335232"/>
            <a:ext cx="9582556" cy="3370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990570"/>
            <a:r>
              <a:rPr kumimoji="1" lang="ja-JP" altLang="en-US" sz="1950" i="1" dirty="0">
                <a:solidFill>
                  <a:srgbClr val="1F497D"/>
                </a:solidFill>
                <a:latin typeface="Calibri"/>
                <a:ea typeface="ＭＳ Ｐゴシック" panose="020B0600070205080204" pitchFamily="50" charset="-128"/>
              </a:rPr>
              <a:t>関西学生柔道連盟</a:t>
            </a:r>
            <a:endParaRPr kumimoji="1" lang="en-US" altLang="ja-JP" sz="1950" i="1" dirty="0">
              <a:solidFill>
                <a:srgbClr val="1F497D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65462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28D4EE-1A3C-45AB-9A7B-FA4633AF8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7.</a:t>
            </a:r>
            <a:r>
              <a:rPr lang="ja-JP" altLang="en-US" dirty="0"/>
              <a:t>全日本出場校説明会について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E9A464-A6C8-4656-B7EC-4178CA697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731096"/>
            <a:ext cx="9287079" cy="494122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endParaRPr lang="en-US" altLang="ja-JP" sz="100" b="1" u="sng" kern="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2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試合終了後、全日本学生柔道体重別選手権大会・</a:t>
            </a:r>
            <a:endParaRPr lang="en-US" altLang="ja-JP" sz="23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全日本学生柔道体重別団体優勝大会の説明を行います。</a:t>
            </a:r>
            <a:endParaRPr lang="en-US" altLang="ja-JP" sz="23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該当する大学の主務は帰らずに残っていてください。</a:t>
            </a:r>
            <a:endParaRPr lang="en-US" altLang="ja-JP" sz="23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・女子：</a:t>
            </a:r>
            <a:r>
              <a:rPr lang="en-US" altLang="ja-JP" sz="2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sz="2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21</a:t>
            </a:r>
            <a:r>
              <a:rPr lang="ja-JP" altLang="en-US" sz="2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en-US" altLang="ja-JP" sz="2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土</a:t>
            </a:r>
            <a:r>
              <a:rPr lang="en-US" altLang="ja-JP" sz="2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lang="ja-JP" altLang="en-US" sz="2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試合終了後</a:t>
            </a:r>
            <a:endParaRPr lang="en-US" altLang="ja-JP" sz="23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3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・男子：</a:t>
            </a:r>
            <a:r>
              <a:rPr lang="en-US" altLang="ja-JP" sz="2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sz="2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22</a:t>
            </a:r>
            <a:r>
              <a:rPr lang="ja-JP" altLang="en-US" sz="2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en-US" altLang="ja-JP" sz="2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en-US" altLang="ja-JP" sz="2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lang="ja-JP" altLang="en-US" sz="2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試合終了後</a:t>
            </a:r>
            <a:endParaRPr lang="en-US" altLang="ja-JP" sz="23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2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       (</a:t>
            </a:r>
            <a:r>
              <a:rPr lang="en-US" altLang="ja-JP" sz="23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60kg</a:t>
            </a:r>
            <a:r>
              <a:rPr lang="ja-JP" altLang="en-US" sz="23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級の全日本個人戦出場者を含む</a:t>
            </a:r>
            <a:r>
              <a:rPr lang="en-US" altLang="ja-JP" sz="2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 marL="0" indent="0">
              <a:buNone/>
            </a:pPr>
            <a:endParaRPr lang="en-US" altLang="ja-JP" sz="23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4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2C85C85-FCFD-42CC-B3DF-0AD26A3E10C1}"/>
              </a:ext>
            </a:extLst>
          </p:cNvPr>
          <p:cNvSpPr/>
          <p:nvPr/>
        </p:nvSpPr>
        <p:spPr>
          <a:xfrm>
            <a:off x="161722" y="6335232"/>
            <a:ext cx="9582556" cy="3370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990570"/>
            <a:r>
              <a:rPr kumimoji="1" lang="ja-JP" altLang="en-US" sz="1950" i="1" dirty="0">
                <a:solidFill>
                  <a:srgbClr val="1F497D"/>
                </a:solidFill>
                <a:latin typeface="Calibri"/>
                <a:ea typeface="ＭＳ Ｐゴシック" panose="020B0600070205080204" pitchFamily="50" charset="-128"/>
              </a:rPr>
              <a:t>関西学生柔道連盟</a:t>
            </a:r>
            <a:endParaRPr kumimoji="1" lang="en-US" altLang="ja-JP" sz="1950" i="1" dirty="0">
              <a:solidFill>
                <a:srgbClr val="1F497D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3406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B9A1532D-023B-4C11-9A29-E8A30CE5D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/>
              <a:t>本日の内容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57C65898-E9C4-4F05-ADFB-0F7765003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27" y="1452282"/>
            <a:ext cx="8743787" cy="473586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altLang="ja-JP" sz="4000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sz="4000" dirty="0">
                <a:solidFill>
                  <a:schemeClr val="tx1"/>
                </a:solidFill>
              </a:rPr>
              <a:t>消毒について</a:t>
            </a:r>
            <a:endParaRPr lang="en-US" altLang="ja-JP" sz="40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sz="4000" dirty="0">
                <a:solidFill>
                  <a:schemeClr val="tx1"/>
                </a:solidFill>
              </a:rPr>
              <a:t>マスク着用について</a:t>
            </a:r>
            <a:endParaRPr lang="en-US" altLang="ja-JP" sz="40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sz="4000" dirty="0">
                <a:solidFill>
                  <a:schemeClr val="tx1"/>
                </a:solidFill>
              </a:rPr>
              <a:t>入館について</a:t>
            </a:r>
            <a:endParaRPr lang="en-US" altLang="ja-JP" sz="40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4000" dirty="0">
                <a:solidFill>
                  <a:schemeClr val="tx1"/>
                </a:solidFill>
              </a:rPr>
              <a:t>計量について</a:t>
            </a:r>
            <a:endParaRPr kumimoji="1" lang="en-US" altLang="ja-JP" sz="40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sz="4000" dirty="0">
                <a:solidFill>
                  <a:schemeClr val="tx1"/>
                </a:solidFill>
              </a:rPr>
              <a:t>ID</a:t>
            </a:r>
            <a:r>
              <a:rPr kumimoji="1" lang="ja-JP" altLang="en-US" sz="4000" dirty="0">
                <a:solidFill>
                  <a:schemeClr val="tx1"/>
                </a:solidFill>
              </a:rPr>
              <a:t>について</a:t>
            </a:r>
            <a:endParaRPr kumimoji="1" lang="en-US" altLang="ja-JP" sz="40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sz="4000" dirty="0">
                <a:solidFill>
                  <a:schemeClr val="tx1"/>
                </a:solidFill>
              </a:rPr>
              <a:t>全日本柔道体重別団体優勝大会について</a:t>
            </a:r>
            <a:endParaRPr kumimoji="1" lang="en-US" altLang="ja-JP" sz="40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4000" dirty="0">
                <a:solidFill>
                  <a:schemeClr val="tx1"/>
                </a:solidFill>
              </a:rPr>
              <a:t>全日本大会出場校説明会について</a:t>
            </a:r>
            <a:endParaRPr kumimoji="1" lang="en-US" altLang="ja-JP" sz="40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4000" dirty="0">
                <a:solidFill>
                  <a:schemeClr val="tx1"/>
                </a:solidFill>
              </a:rPr>
              <a:t>健康観察記録表について</a:t>
            </a:r>
            <a:endParaRPr kumimoji="1" lang="en-US" altLang="ja-JP" sz="40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4000" dirty="0">
                <a:solidFill>
                  <a:schemeClr val="tx1"/>
                </a:solidFill>
              </a:rPr>
              <a:t>健康診断書代替書について</a:t>
            </a:r>
            <a:endParaRPr kumimoji="1" lang="en-US" altLang="ja-JP" sz="40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4000" dirty="0">
                <a:solidFill>
                  <a:schemeClr val="tx1"/>
                </a:solidFill>
              </a:rPr>
              <a:t>同意書について</a:t>
            </a:r>
            <a:endParaRPr kumimoji="1" lang="en-US" altLang="ja-JP" sz="40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4000" dirty="0">
                <a:solidFill>
                  <a:schemeClr val="tx1"/>
                </a:solidFill>
              </a:rPr>
              <a:t>その他注意事項</a:t>
            </a:r>
            <a:endParaRPr kumimoji="1" lang="en-US" altLang="ja-JP" sz="4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kumimoji="1" lang="ja-JP" altLang="en-US" sz="4000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380E821-811C-4C49-BAE4-4E99FC8F8A27}"/>
              </a:ext>
            </a:extLst>
          </p:cNvPr>
          <p:cNvSpPr/>
          <p:nvPr/>
        </p:nvSpPr>
        <p:spPr>
          <a:xfrm>
            <a:off x="261249" y="6387738"/>
            <a:ext cx="9545224" cy="3111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/>
              <a:t>関西学生柔道連盟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2C85C85-FCFD-42CC-B3DF-0AD26A3E10C1}"/>
              </a:ext>
            </a:extLst>
          </p:cNvPr>
          <p:cNvSpPr/>
          <p:nvPr/>
        </p:nvSpPr>
        <p:spPr>
          <a:xfrm>
            <a:off x="242583" y="6341501"/>
            <a:ext cx="9582556" cy="3370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990570"/>
            <a:r>
              <a:rPr kumimoji="1" lang="ja-JP" altLang="en-US" sz="1950" i="1" dirty="0">
                <a:solidFill>
                  <a:srgbClr val="1F497D"/>
                </a:solidFill>
                <a:latin typeface="Calibri"/>
                <a:ea typeface="ＭＳ Ｐゴシック" panose="020B0600070205080204" pitchFamily="50" charset="-128"/>
              </a:rPr>
              <a:t>関西学生柔道連盟</a:t>
            </a:r>
            <a:endParaRPr kumimoji="1" lang="en-US" altLang="ja-JP" sz="1950" i="1" dirty="0">
              <a:solidFill>
                <a:srgbClr val="1F497D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61155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B1E206-EEB9-4797-B095-5CE1EC3AE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8.</a:t>
            </a:r>
            <a:r>
              <a:rPr kumimoji="1" lang="ja-JP" altLang="en-US" dirty="0"/>
              <a:t>健康観察記録表について①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7C9960F-D376-4A7C-A853-CA7F2DD01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350" y="1632882"/>
            <a:ext cx="9197163" cy="43176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sz="3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入館される方は全員、健康観察記録表の提出が必要となります。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虚偽の内容を書き込むと意味がありません。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毎日、検温熱を測り記録してください。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選手は、健康観察記録表を計量受付・大会当日に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持参してください。</a:t>
            </a:r>
            <a:endParaRPr lang="en-US" altLang="ja-JP" sz="2400" b="1" strike="dblStrik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忘れた場合は、入館することが出来ません。</a:t>
            </a:r>
            <a:endParaRPr lang="en-US" altLang="ja-JP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2C85C85-FCFD-42CC-B3DF-0AD26A3E10C1}"/>
              </a:ext>
            </a:extLst>
          </p:cNvPr>
          <p:cNvSpPr/>
          <p:nvPr/>
        </p:nvSpPr>
        <p:spPr>
          <a:xfrm>
            <a:off x="161722" y="6335232"/>
            <a:ext cx="9582556" cy="3370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990570"/>
            <a:r>
              <a:rPr kumimoji="1" lang="ja-JP" altLang="en-US" sz="1950" i="1" dirty="0">
                <a:solidFill>
                  <a:srgbClr val="1F497D"/>
                </a:solidFill>
                <a:latin typeface="Calibri"/>
                <a:ea typeface="ＭＳ Ｐゴシック" panose="020B0600070205080204" pitchFamily="50" charset="-128"/>
              </a:rPr>
              <a:t>関西学生柔道連盟</a:t>
            </a:r>
            <a:endParaRPr kumimoji="1" lang="en-US" altLang="ja-JP" sz="1950" i="1" dirty="0">
              <a:solidFill>
                <a:srgbClr val="1F497D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7484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B1E206-EEB9-4797-B095-5CE1EC3AE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8.</a:t>
            </a:r>
            <a:r>
              <a:rPr kumimoji="1" lang="ja-JP" altLang="en-US" dirty="0"/>
              <a:t>健康観察記録表について②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7C9960F-D376-4A7C-A853-CA7F2DD01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670" y="1594022"/>
            <a:ext cx="9197163" cy="4741209"/>
          </a:xfrm>
        </p:spPr>
        <p:txBody>
          <a:bodyPr>
            <a:normAutofit/>
          </a:bodyPr>
          <a:lstStyle/>
          <a:p>
            <a:endParaRPr lang="en-US" altLang="ja-JP" sz="15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以下の方は入館することが出来ません。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①当日の検温で</a:t>
            </a:r>
            <a:r>
              <a:rPr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37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度以上ある。</a:t>
            </a: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②大会</a:t>
            </a:r>
            <a:r>
              <a:rPr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日前以降に健康観察記録表に異常（発熱等）がある。</a:t>
            </a: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③最初の</a:t>
            </a:r>
            <a:r>
              <a:rPr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週間で連続</a:t>
            </a:r>
            <a:r>
              <a:rPr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日以上の発熱や諸症状がある。</a:t>
            </a: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④後半の</a:t>
            </a:r>
            <a:r>
              <a:rPr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週間の複数日に</a:t>
            </a:r>
            <a:r>
              <a:rPr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37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度以上の発熱や諸症状がある。</a:t>
            </a: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⑤同居人や身近な人に感染者がいる場合。</a:t>
            </a: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⑥今大会の感染予防措置を遵守出来ない人。</a:t>
            </a:r>
          </a:p>
          <a:p>
            <a:endParaRPr lang="en-US" altLang="ja-JP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2C85C85-FCFD-42CC-B3DF-0AD26A3E10C1}"/>
              </a:ext>
            </a:extLst>
          </p:cNvPr>
          <p:cNvSpPr/>
          <p:nvPr/>
        </p:nvSpPr>
        <p:spPr>
          <a:xfrm>
            <a:off x="161722" y="6335232"/>
            <a:ext cx="9582556" cy="3370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990570"/>
            <a:r>
              <a:rPr kumimoji="1" lang="ja-JP" altLang="en-US" sz="1950" i="1" dirty="0">
                <a:solidFill>
                  <a:srgbClr val="1F497D"/>
                </a:solidFill>
                <a:latin typeface="Calibri"/>
                <a:ea typeface="ＭＳ Ｐゴシック" panose="020B0600070205080204" pitchFamily="50" charset="-128"/>
              </a:rPr>
              <a:t>関西学生柔道連盟</a:t>
            </a:r>
            <a:endParaRPr kumimoji="1" lang="en-US" altLang="ja-JP" sz="1950" i="1" dirty="0">
              <a:solidFill>
                <a:srgbClr val="1F497D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74635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B1E206-EEB9-4797-B095-5CE1EC3AE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8.</a:t>
            </a:r>
            <a:r>
              <a:rPr kumimoji="1" lang="ja-JP" altLang="en-US" dirty="0"/>
              <a:t>健康観察記録表について③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7C9960F-D376-4A7C-A853-CA7F2DD01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670" y="1594022"/>
            <a:ext cx="9197163" cy="4741209"/>
          </a:xfrm>
        </p:spPr>
        <p:txBody>
          <a:bodyPr>
            <a:normAutofit/>
          </a:bodyPr>
          <a:lstStyle/>
          <a:p>
            <a:endParaRPr lang="en-US" altLang="ja-JP" sz="15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基礎体温が高く普段から平熱が</a:t>
            </a:r>
            <a:r>
              <a:rPr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37</a:t>
            </a:r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度を超える方は</a:t>
            </a:r>
            <a:endParaRPr lang="en-US" altLang="ja-JP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事前に本連盟に連絡をください。</a:t>
            </a:r>
            <a:endParaRPr lang="en-US" altLang="ja-JP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平熱が高い方の中でも当日の検温で</a:t>
            </a:r>
            <a:r>
              <a:rPr lang="en-US" altLang="ja-JP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37.5</a:t>
            </a:r>
            <a:r>
              <a:rPr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度を超えると</a:t>
            </a:r>
            <a:endParaRPr lang="en-US" altLang="ja-JP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入場が出来ませんので、ご了承ください。</a:t>
            </a:r>
            <a:endParaRPr lang="en-US" altLang="ja-JP" b="1" strike="dblStrike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通常、</a:t>
            </a:r>
            <a:r>
              <a:rPr lang="en-US" altLang="ja-JP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37</a:t>
            </a:r>
            <a:r>
              <a:rPr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度以上あると入館できません。</a:t>
            </a:r>
            <a:endParaRPr lang="en-US" altLang="ja-JP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2C85C85-FCFD-42CC-B3DF-0AD26A3E10C1}"/>
              </a:ext>
            </a:extLst>
          </p:cNvPr>
          <p:cNvSpPr/>
          <p:nvPr/>
        </p:nvSpPr>
        <p:spPr>
          <a:xfrm>
            <a:off x="161722" y="6335232"/>
            <a:ext cx="9582556" cy="3370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990570"/>
            <a:r>
              <a:rPr kumimoji="1" lang="ja-JP" altLang="en-US" sz="1950" i="1" dirty="0">
                <a:solidFill>
                  <a:srgbClr val="1F497D"/>
                </a:solidFill>
                <a:latin typeface="Calibri"/>
                <a:ea typeface="ＭＳ Ｐゴシック" panose="020B0600070205080204" pitchFamily="50" charset="-128"/>
              </a:rPr>
              <a:t>関西学生柔道連盟</a:t>
            </a:r>
            <a:endParaRPr kumimoji="1" lang="en-US" altLang="ja-JP" sz="1950" i="1" dirty="0">
              <a:solidFill>
                <a:srgbClr val="1F497D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95564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91D6B6-A09C-4D2A-88C7-50B3B51B7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9</a:t>
            </a:r>
            <a:r>
              <a:rPr kumimoji="1" lang="ja-JP" altLang="en-US" dirty="0"/>
              <a:t>．健康診断代替書について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C1F5A3-D866-4C7C-AC5B-811F71ED6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ja-JP" sz="2400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新型コロナウイルスの影響により学校での健康診断が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kumimoji="1" lang="ja-JP" altLang="en-US" dirty="0">
                <a:solidFill>
                  <a:schemeClr val="tx1"/>
                </a:solidFill>
              </a:rPr>
              <a:t>　実施されない大学に対し、健康診断代替書を発行し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kumimoji="1" lang="ja-JP" altLang="en-US" dirty="0">
                <a:solidFill>
                  <a:schemeClr val="tx1"/>
                </a:solidFill>
              </a:rPr>
              <a:t>　ます。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kumimoji="1" lang="ja-JP" altLang="en-US" dirty="0">
                <a:solidFill>
                  <a:schemeClr val="tx1"/>
                </a:solidFill>
              </a:rPr>
              <a:t>・</a:t>
            </a:r>
            <a:r>
              <a:rPr kumimoji="1" lang="ja-JP" altLang="en-US" dirty="0">
                <a:solidFill>
                  <a:schemeClr val="tx1"/>
                </a:solidFill>
                <a:highlight>
                  <a:srgbClr val="FFFF00"/>
                </a:highlight>
              </a:rPr>
              <a:t>関西学生柔道連盟</a:t>
            </a:r>
            <a:r>
              <a:rPr kumimoji="1" lang="en-US" altLang="ja-JP" dirty="0">
                <a:solidFill>
                  <a:schemeClr val="tx1"/>
                </a:solidFill>
                <a:highlight>
                  <a:srgbClr val="FFFF00"/>
                </a:highlight>
              </a:rPr>
              <a:t>HP</a:t>
            </a:r>
            <a:r>
              <a:rPr kumimoji="1" lang="ja-JP" altLang="en-US" dirty="0">
                <a:solidFill>
                  <a:schemeClr val="tx1"/>
                </a:solidFill>
                <a:highlight>
                  <a:srgbClr val="FFFF00"/>
                </a:highlight>
              </a:rPr>
              <a:t>に掲載するので、出場大学は</a:t>
            </a:r>
            <a:endParaRPr kumimoji="1" lang="en-US" altLang="ja-JP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kumimoji="1" lang="ja-JP" altLang="en-US" dirty="0">
                <a:solidFill>
                  <a:schemeClr val="tx1"/>
                </a:solidFill>
                <a:highlight>
                  <a:srgbClr val="FFFF00"/>
                </a:highlight>
              </a:rPr>
              <a:t>　各自印刷し、記入・提出するようお願いします。</a:t>
            </a:r>
            <a:endParaRPr kumimoji="1" lang="en-US" altLang="ja-JP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endParaRPr kumimoji="1" lang="ja-JP" altLang="en-US" sz="24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2C85C85-FCFD-42CC-B3DF-0AD26A3E10C1}"/>
              </a:ext>
            </a:extLst>
          </p:cNvPr>
          <p:cNvSpPr/>
          <p:nvPr/>
        </p:nvSpPr>
        <p:spPr>
          <a:xfrm>
            <a:off x="161722" y="6335232"/>
            <a:ext cx="9582556" cy="3370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990570"/>
            <a:r>
              <a:rPr kumimoji="1" lang="ja-JP" altLang="en-US" sz="1950" i="1" dirty="0">
                <a:solidFill>
                  <a:srgbClr val="1F497D"/>
                </a:solidFill>
                <a:latin typeface="Calibri"/>
                <a:ea typeface="ＭＳ Ｐゴシック" panose="020B0600070205080204" pitchFamily="50" charset="-128"/>
              </a:rPr>
              <a:t>関西学生柔道連盟</a:t>
            </a:r>
            <a:endParaRPr kumimoji="1" lang="en-US" altLang="ja-JP" sz="1950" i="1" dirty="0">
              <a:solidFill>
                <a:srgbClr val="1F497D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34549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E92D2D-D2F4-4FC5-A58F-6606B3B90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3600" dirty="0"/>
              <a:t>10</a:t>
            </a:r>
            <a:r>
              <a:rPr kumimoji="1" lang="ja-JP" altLang="en-US" sz="3600" dirty="0"/>
              <a:t>．同意書・所属選手証明書・健康観察</a:t>
            </a:r>
            <a:br>
              <a:rPr kumimoji="1" lang="en-US" altLang="ja-JP" sz="3600" dirty="0"/>
            </a:br>
            <a:r>
              <a:rPr kumimoji="1" lang="ja-JP" altLang="en-US" sz="3600" dirty="0"/>
              <a:t>　　記録表について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994AF8-D8ED-456A-9509-33C2B993E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7" y="1332861"/>
            <a:ext cx="8543925" cy="4503443"/>
          </a:xfrm>
        </p:spPr>
        <p:txBody>
          <a:bodyPr/>
          <a:lstStyle/>
          <a:p>
            <a:endParaRPr kumimoji="1" lang="en-US" altLang="ja-JP" sz="2800" dirty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sz="2800" dirty="0">
                <a:solidFill>
                  <a:schemeClr val="tx1"/>
                </a:solidFill>
              </a:rPr>
              <a:t>関西学生柔道連盟</a:t>
            </a:r>
            <a:r>
              <a:rPr kumimoji="1" lang="en-US" altLang="ja-JP" sz="2800" dirty="0">
                <a:solidFill>
                  <a:schemeClr val="tx1"/>
                </a:solidFill>
              </a:rPr>
              <a:t>HP</a:t>
            </a:r>
            <a:r>
              <a:rPr kumimoji="1" lang="ja-JP" altLang="en-US" sz="2800" dirty="0">
                <a:solidFill>
                  <a:schemeClr val="tx1"/>
                </a:solidFill>
              </a:rPr>
              <a:t>に掲載しますので、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kumimoji="1" lang="ja-JP" altLang="en-US" sz="2800" dirty="0">
                <a:solidFill>
                  <a:schemeClr val="tx1"/>
                </a:solidFill>
              </a:rPr>
              <a:t>　出場大学は各自印刷し、記入・提出するようお願い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kumimoji="1" lang="ja-JP" altLang="en-US" sz="2800" dirty="0">
                <a:solidFill>
                  <a:schemeClr val="tx1"/>
                </a:solidFill>
              </a:rPr>
              <a:t>　します。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kumimoji="1" lang="ja-JP" altLang="en-US" sz="2800" dirty="0">
                <a:solidFill>
                  <a:schemeClr val="tx1"/>
                </a:solidFill>
              </a:rPr>
              <a:t>・</a:t>
            </a:r>
            <a:r>
              <a:rPr kumimoji="1" lang="ja-JP" altLang="en-US" sz="2800" dirty="0">
                <a:solidFill>
                  <a:srgbClr val="FF0000"/>
                </a:solidFill>
              </a:rPr>
              <a:t>健康観察記録表</a:t>
            </a:r>
            <a:r>
              <a:rPr kumimoji="1" lang="ja-JP" altLang="en-US" sz="2800" dirty="0">
                <a:solidFill>
                  <a:schemeClr val="tx1"/>
                </a:solidFill>
              </a:rPr>
              <a:t>については計量日までのものと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kumimoji="1" lang="ja-JP" altLang="en-US" sz="2800" dirty="0">
                <a:solidFill>
                  <a:schemeClr val="tx1"/>
                </a:solidFill>
              </a:rPr>
              <a:t>　試合日当日のものを</a:t>
            </a:r>
            <a:r>
              <a:rPr kumimoji="1" lang="ja-JP" altLang="en-US" sz="2800" dirty="0">
                <a:solidFill>
                  <a:srgbClr val="FF0000"/>
                </a:solidFill>
              </a:rPr>
              <a:t>両面印刷</a:t>
            </a:r>
            <a:r>
              <a:rPr kumimoji="1" lang="ja-JP" altLang="en-US" sz="2800" dirty="0">
                <a:solidFill>
                  <a:schemeClr val="tx1"/>
                </a:solidFill>
              </a:rPr>
              <a:t>にし、持参してください。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kumimoji="1" lang="en-US" altLang="ja-JP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kumimoji="1" lang="ja-JP" altLang="en-US" sz="2800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2C85C85-FCFD-42CC-B3DF-0AD26A3E10C1}"/>
              </a:ext>
            </a:extLst>
          </p:cNvPr>
          <p:cNvSpPr/>
          <p:nvPr/>
        </p:nvSpPr>
        <p:spPr>
          <a:xfrm>
            <a:off x="161722" y="6335232"/>
            <a:ext cx="9582556" cy="3370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990570"/>
            <a:r>
              <a:rPr kumimoji="1" lang="ja-JP" altLang="en-US" sz="1950" i="1" dirty="0">
                <a:solidFill>
                  <a:srgbClr val="1F497D"/>
                </a:solidFill>
                <a:latin typeface="Calibri"/>
                <a:ea typeface="ＭＳ Ｐゴシック" panose="020B0600070205080204" pitchFamily="50" charset="-128"/>
              </a:rPr>
              <a:t>関西学生柔道連盟</a:t>
            </a:r>
            <a:endParaRPr kumimoji="1" lang="en-US" altLang="ja-JP" sz="1950" i="1" dirty="0">
              <a:solidFill>
                <a:srgbClr val="1F497D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86818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54C0DC-7C39-41C4-A18B-67823DA95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11</a:t>
            </a:r>
            <a:r>
              <a:rPr kumimoji="1" lang="ja-JP" altLang="en-US" dirty="0"/>
              <a:t>．その他注意事項①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A127FC-8ADE-452F-AFFD-D1A88FA41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325" y="1461247"/>
            <a:ext cx="8931349" cy="50487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2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今大会は、ゴミ袋をお渡しません。</a:t>
            </a:r>
            <a:endParaRPr kumimoji="1" lang="en-US" altLang="ja-JP" sz="23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3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2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体育館内でゴミを捨てることができません。</a:t>
            </a:r>
            <a:endParaRPr kumimoji="1" lang="en-US" altLang="ja-JP" sz="23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ゴミは各自または、各大学でお持ち帰りください。</a:t>
            </a:r>
            <a:endParaRPr kumimoji="1" lang="en-US" altLang="ja-JP" sz="23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・マスクをいれる袋・靴袋は各自で用意してください。</a:t>
            </a:r>
            <a:endParaRPr kumimoji="1" lang="en-US" altLang="ja-JP" sz="23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・駐車場はこちらで用意できません。</a:t>
            </a:r>
            <a:endParaRPr kumimoji="1" lang="en-US" altLang="ja-JP" sz="23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2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応援の際は、大声を出さないでください。</a:t>
            </a:r>
            <a:endParaRPr kumimoji="1" lang="en-US" altLang="ja-JP" sz="23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・出場選手は各自で試合の順番を把握してください。</a:t>
            </a:r>
            <a:endParaRPr kumimoji="1" lang="en-US" altLang="ja-JP" sz="2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2C85C85-FCFD-42CC-B3DF-0AD26A3E10C1}"/>
              </a:ext>
            </a:extLst>
          </p:cNvPr>
          <p:cNvSpPr/>
          <p:nvPr/>
        </p:nvSpPr>
        <p:spPr>
          <a:xfrm>
            <a:off x="161722" y="6335232"/>
            <a:ext cx="9582556" cy="3370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990570"/>
            <a:r>
              <a:rPr kumimoji="1" lang="ja-JP" altLang="en-US" sz="1950" i="1" dirty="0">
                <a:solidFill>
                  <a:srgbClr val="1F497D"/>
                </a:solidFill>
                <a:latin typeface="Calibri"/>
                <a:ea typeface="ＭＳ Ｐゴシック" panose="020B0600070205080204" pitchFamily="50" charset="-128"/>
              </a:rPr>
              <a:t>関西学生柔道連盟</a:t>
            </a:r>
            <a:endParaRPr kumimoji="1" lang="en-US" altLang="ja-JP" sz="1950" i="1" dirty="0">
              <a:solidFill>
                <a:srgbClr val="1F497D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85670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54C0DC-7C39-41C4-A18B-67823DA95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11</a:t>
            </a:r>
            <a:r>
              <a:rPr kumimoji="1" lang="ja-JP" altLang="en-US" dirty="0"/>
              <a:t>．その他注意事項②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A127FC-8ADE-452F-AFFD-D1A88FA41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730" y="1673520"/>
            <a:ext cx="8931349" cy="45034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・観客席は、ソーシャルディスタンス確保のため２席以上空けて</a:t>
            </a:r>
            <a:endParaRPr kumimoji="1"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各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大学ごとに座るようにしてください。</a:t>
            </a:r>
            <a:endParaRPr lang="en-US" altLang="ja-JP" sz="2400" b="1" dirty="0">
              <a:highlight>
                <a:srgbClr val="00FF00"/>
              </a:highligh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ja-JP" altLang="en-US" sz="1200" b="1" dirty="0">
              <a:highlight>
                <a:srgbClr val="00FF00"/>
              </a:highligh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抽選会でもお伝えしましたが今大会関係者は</a:t>
            </a:r>
            <a:endParaRPr kumimoji="1" lang="en-US" altLang="ja-JP" sz="2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全員コロナ感染追跡アプリの「ＣＯＣＯＡ厚労省」をダウンロード</a:t>
            </a:r>
            <a:endParaRPr kumimoji="1" lang="en-US" altLang="ja-JP" sz="2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してください。</a:t>
            </a:r>
            <a:endParaRPr kumimoji="1" lang="en-US" altLang="ja-JP" sz="2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・試合後、新型コロナウイルス感染者がいると発覚した場合、</a:t>
            </a:r>
            <a:endParaRPr lang="en-US" altLang="ja-JP" sz="2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SNS</a:t>
            </a:r>
            <a:r>
              <a:rPr kumimoji="1"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等で感染者の個人情報に関することを書き込むことや、</a:t>
            </a:r>
            <a:endParaRPr kumimoji="1" lang="en-US" altLang="ja-JP" sz="2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混乱をまねくような情報を周囲に共有することは絶対に</a:t>
            </a:r>
            <a:endParaRPr kumimoji="1" lang="en-US" altLang="ja-JP" sz="2400" b="1" strike="dblStrike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しないで</a:t>
            </a:r>
            <a:r>
              <a:rPr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ください。</a:t>
            </a:r>
            <a:endParaRPr kumimoji="1" lang="en-US" altLang="ja-JP" sz="2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en-US" altLang="ja-JP" sz="2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2C85C85-FCFD-42CC-B3DF-0AD26A3E10C1}"/>
              </a:ext>
            </a:extLst>
          </p:cNvPr>
          <p:cNvSpPr/>
          <p:nvPr/>
        </p:nvSpPr>
        <p:spPr>
          <a:xfrm>
            <a:off x="161722" y="6335232"/>
            <a:ext cx="9582556" cy="3370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990570"/>
            <a:r>
              <a:rPr kumimoji="1" lang="ja-JP" altLang="en-US" sz="1950" i="1" dirty="0">
                <a:solidFill>
                  <a:srgbClr val="1F497D"/>
                </a:solidFill>
                <a:latin typeface="Calibri"/>
                <a:ea typeface="ＭＳ Ｐゴシック" panose="020B0600070205080204" pitchFamily="50" charset="-128"/>
              </a:rPr>
              <a:t>関西学生柔道連盟</a:t>
            </a:r>
            <a:endParaRPr kumimoji="1" lang="en-US" altLang="ja-JP" sz="1950" i="1" dirty="0">
              <a:solidFill>
                <a:srgbClr val="1F497D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03800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A76239-6011-4576-9772-637CDA90B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本日の会議は以上となります。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D34DBD-1AB7-47A4-8DA3-6E59BF3CF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567" y="2041074"/>
            <a:ext cx="8993314" cy="397137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kumimoji="1" lang="ja-JP" altLang="en-US" dirty="0"/>
              <a:t>　</a:t>
            </a:r>
            <a:endParaRPr kumimoji="1" lang="en-US" altLang="ja-JP" sz="3100" dirty="0"/>
          </a:p>
          <a:p>
            <a:pPr marL="0" indent="0">
              <a:buNone/>
            </a:pPr>
            <a:r>
              <a:rPr kumimoji="1" lang="ja-JP" altLang="en-US" sz="3100" dirty="0"/>
              <a:t>　</a:t>
            </a:r>
            <a:r>
              <a:rPr kumimoji="1" lang="ja-JP" altLang="en-US" sz="3100" dirty="0">
                <a:solidFill>
                  <a:schemeClr val="tx1"/>
                </a:solidFill>
              </a:rPr>
              <a:t>大会はコロナ禍での開催となります。</a:t>
            </a:r>
            <a:endParaRPr kumimoji="1" lang="en-US" altLang="ja-JP" sz="31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kumimoji="1" lang="ja-JP" altLang="en-US" sz="3100" dirty="0">
                <a:solidFill>
                  <a:schemeClr val="tx1"/>
                </a:solidFill>
              </a:rPr>
              <a:t>　安全に大会をするためにも皆様のご協力が必要です。</a:t>
            </a:r>
            <a:endParaRPr kumimoji="1" lang="en-US" altLang="ja-JP" sz="31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kumimoji="1" lang="ja-JP" altLang="en-US" sz="3100" dirty="0">
                <a:solidFill>
                  <a:schemeClr val="tx1"/>
                </a:solidFill>
              </a:rPr>
              <a:t>　よろしくお願いします。</a:t>
            </a:r>
            <a:endParaRPr kumimoji="1" lang="en-US" altLang="ja-JP" sz="31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kumimoji="1" lang="ja-JP" altLang="en-US" sz="3100" dirty="0">
                <a:solidFill>
                  <a:schemeClr val="tx1"/>
                </a:solidFill>
              </a:rPr>
              <a:t>　</a:t>
            </a:r>
            <a:endParaRPr kumimoji="1" lang="en-US" altLang="ja-JP" sz="31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3100" dirty="0">
                <a:solidFill>
                  <a:schemeClr val="tx1"/>
                </a:solidFill>
              </a:rPr>
              <a:t>　</a:t>
            </a:r>
            <a:r>
              <a:rPr kumimoji="1" lang="ja-JP" altLang="en-US" sz="3100" dirty="0">
                <a:solidFill>
                  <a:schemeClr val="tx1"/>
                </a:solidFill>
              </a:rPr>
              <a:t>本日の内容は以上となります。</a:t>
            </a:r>
            <a:endParaRPr kumimoji="1" lang="en-US" altLang="ja-JP" sz="31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kumimoji="1" lang="ja-JP" altLang="en-US" sz="3100" dirty="0">
                <a:solidFill>
                  <a:schemeClr val="tx1"/>
                </a:solidFill>
              </a:rPr>
              <a:t>　お忙しい中ご参加を頂き、ありがとうございました。</a:t>
            </a:r>
            <a:endParaRPr kumimoji="1" lang="en-US" altLang="ja-JP" sz="31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kumimoji="1" lang="ja-JP" altLang="en-US" sz="3100" dirty="0">
                <a:solidFill>
                  <a:schemeClr val="tx1"/>
                </a:solidFill>
              </a:rPr>
              <a:t>　ご質問のある方は、マイクをオンにしてご質問よろしくお願いいたします。</a:t>
            </a:r>
            <a:endParaRPr kumimoji="1" lang="en-US" altLang="ja-JP" sz="31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kumimoji="1" lang="en-US" altLang="ja-JP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kumimoji="1" lang="ja-JP" altLang="en-US" sz="3100" dirty="0">
                <a:solidFill>
                  <a:schemeClr val="tx1"/>
                </a:solidFill>
              </a:rPr>
              <a:t>関西学生柔道連盟</a:t>
            </a:r>
            <a:endParaRPr kumimoji="1" lang="en-US" altLang="ja-JP" sz="31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kumimoji="1" lang="ja-JP" altLang="en-US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2C85C85-FCFD-42CC-B3DF-0AD26A3E10C1}"/>
              </a:ext>
            </a:extLst>
          </p:cNvPr>
          <p:cNvSpPr/>
          <p:nvPr/>
        </p:nvSpPr>
        <p:spPr>
          <a:xfrm>
            <a:off x="161722" y="6335232"/>
            <a:ext cx="9582556" cy="3370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990570"/>
            <a:r>
              <a:rPr kumimoji="1" lang="ja-JP" altLang="en-US" sz="1950" i="1" dirty="0">
                <a:solidFill>
                  <a:srgbClr val="1F497D"/>
                </a:solidFill>
                <a:latin typeface="Calibri"/>
                <a:ea typeface="ＭＳ Ｐゴシック" panose="020B0600070205080204" pitchFamily="50" charset="-128"/>
              </a:rPr>
              <a:t>関西学生柔道連盟</a:t>
            </a:r>
            <a:endParaRPr kumimoji="1" lang="en-US" altLang="ja-JP" sz="1950" i="1" dirty="0">
              <a:solidFill>
                <a:srgbClr val="1F497D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6610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28D4EE-1A3C-45AB-9A7B-FA4633AF8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403375"/>
            <a:ext cx="8543925" cy="900255"/>
          </a:xfrm>
        </p:spPr>
        <p:txBody>
          <a:bodyPr/>
          <a:lstStyle/>
          <a:p>
            <a:r>
              <a:rPr kumimoji="1" lang="en-US" altLang="ja-JP" dirty="0"/>
              <a:t>1</a:t>
            </a:r>
            <a:r>
              <a:rPr kumimoji="1" lang="ja-JP" altLang="en-US" dirty="0"/>
              <a:t>．消毒について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E9A464-A6C8-4656-B7EC-4178CA697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013" y="1655806"/>
            <a:ext cx="9744278" cy="452115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endParaRPr lang="en-US" altLang="ja-JP" sz="800" kern="100" dirty="0">
              <a:effectLst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en-US" altLang="ja-JP" sz="800" kern="100" dirty="0">
              <a:effectLst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ja-JP" altLang="en-US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会場内にアルコールを</a:t>
            </a:r>
            <a:r>
              <a:rPr lang="ja-JP" altLang="en-US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多数</a:t>
            </a:r>
            <a:r>
              <a:rPr lang="ja-JP" altLang="ja-JP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準備致します。</a:t>
            </a:r>
            <a:endParaRPr lang="en-US" altLang="ja-JP" b="1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ja-JP" altLang="en-US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こまめな手指消毒を行って</a:t>
            </a:r>
            <a:r>
              <a:rPr lang="ja-JP" altLang="en-US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ください。</a:t>
            </a:r>
            <a:endParaRPr lang="en-US" altLang="ja-JP" b="1" strike="dblStrike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ja-JP" altLang="ja-JP" b="1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ja-JP" altLang="en-US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試合前・試合後に選手は必ず手指消毒を行って</a:t>
            </a:r>
            <a:endParaRPr lang="en-US" altLang="ja-JP" b="1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ください。</a:t>
            </a:r>
            <a:endParaRPr lang="en-US" altLang="ja-JP" b="1" strike="dblStrike" kern="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ja-JP" altLang="ja-JP" b="1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ja-JP" altLang="en-US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試合会場の畳は、</a:t>
            </a:r>
            <a:r>
              <a:rPr lang="en-US" altLang="ja-JP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altLang="ja-JP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時間ごとに消毒します</a:t>
            </a:r>
            <a:r>
              <a:rPr lang="ja-JP" altLang="ja-JP" sz="32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3200" b="1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kumimoji="1"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2C85C85-FCFD-42CC-B3DF-0AD26A3E10C1}"/>
              </a:ext>
            </a:extLst>
          </p:cNvPr>
          <p:cNvSpPr/>
          <p:nvPr/>
        </p:nvSpPr>
        <p:spPr>
          <a:xfrm>
            <a:off x="161722" y="6335232"/>
            <a:ext cx="9582556" cy="3370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990570"/>
            <a:r>
              <a:rPr kumimoji="1" lang="ja-JP" altLang="en-US" sz="1950" i="1" dirty="0">
                <a:solidFill>
                  <a:srgbClr val="1F497D"/>
                </a:solidFill>
                <a:latin typeface="Calibri"/>
                <a:ea typeface="ＭＳ Ｐゴシック" panose="020B0600070205080204" pitchFamily="50" charset="-128"/>
              </a:rPr>
              <a:t>関西学生柔道連盟</a:t>
            </a:r>
            <a:endParaRPr kumimoji="1" lang="en-US" altLang="ja-JP" sz="1950" i="1" dirty="0">
              <a:solidFill>
                <a:srgbClr val="1F497D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9306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28D4EE-1A3C-45AB-9A7B-FA4633AF8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403375"/>
            <a:ext cx="8543925" cy="900255"/>
          </a:xfrm>
        </p:spPr>
        <p:txBody>
          <a:bodyPr/>
          <a:lstStyle/>
          <a:p>
            <a:r>
              <a:rPr kumimoji="1" lang="en-US" altLang="ja-JP" dirty="0"/>
              <a:t>2</a:t>
            </a:r>
            <a:r>
              <a:rPr kumimoji="1" lang="ja-JP" altLang="en-US" dirty="0"/>
              <a:t>．マスク着用について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E9A464-A6C8-4656-B7EC-4178CA697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655806"/>
            <a:ext cx="9744278" cy="452115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endParaRPr lang="en-US" altLang="ja-JP" sz="800" kern="100" dirty="0">
              <a:effectLst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ja-JP" altLang="en-US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sz="24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会場内では試合中の選手以外は必ずマスクを着用して</a:t>
            </a:r>
            <a:r>
              <a:rPr lang="ja-JP" altLang="en-US" sz="24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くだ</a:t>
            </a:r>
            <a:r>
              <a:rPr lang="ja-JP" altLang="ja-JP" sz="24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さい。</a:t>
            </a:r>
            <a:endParaRPr lang="en-US" altLang="ja-JP" sz="2400" b="1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ja-JP" altLang="en-US" sz="24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24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（役員・</a:t>
            </a:r>
            <a:r>
              <a:rPr lang="ja-JP" altLang="en-US" sz="24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指導者</a:t>
            </a:r>
            <a:r>
              <a:rPr lang="ja-JP" altLang="ja-JP" sz="24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・審判員も含む）</a:t>
            </a:r>
            <a:endParaRPr lang="en-US" altLang="ja-JP" sz="2400" b="1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ja-JP" altLang="ja-JP" sz="1050" b="1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ja-JP" altLang="en-US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sz="24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選手は、計量時やアップを行う際にも必ずマスクを着用するよう</a:t>
            </a:r>
            <a:endParaRPr lang="en-US" altLang="ja-JP" sz="2400" b="1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ja-JP" altLang="en-US" sz="24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24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にして</a:t>
            </a:r>
            <a:r>
              <a:rPr lang="ja-JP" altLang="en-US" sz="24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くだ</a:t>
            </a:r>
            <a:r>
              <a:rPr lang="ja-JP" altLang="ja-JP" sz="24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さい。</a:t>
            </a:r>
            <a:endParaRPr lang="en-US" altLang="ja-JP" sz="2400" b="1" kern="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ja-JP" altLang="ja-JP" sz="1050" b="1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ja-JP" altLang="en-US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sz="24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マスクなしでの会話は行わないで</a:t>
            </a:r>
            <a:r>
              <a:rPr lang="ja-JP" altLang="en-US" sz="24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くだ</a:t>
            </a:r>
            <a:r>
              <a:rPr lang="ja-JP" altLang="ja-JP" sz="24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さい。</a:t>
            </a:r>
            <a:endParaRPr lang="en-US" altLang="ja-JP" sz="2400" b="1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ja-JP" altLang="ja-JP" sz="1050" b="1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ja-JP" altLang="en-US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b="1" kern="1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試合時、マスクをいれる袋は各自で準備してください。</a:t>
            </a:r>
            <a:endParaRPr lang="ja-JP" altLang="ja-JP" sz="2000" b="1" kern="100" dirty="0">
              <a:solidFill>
                <a:srgbClr val="FF0000"/>
              </a:solidFill>
              <a:effectLst/>
              <a:highlight>
                <a:srgbClr val="00FF00"/>
              </a:highlight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kumimoji="1"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2C85C85-FCFD-42CC-B3DF-0AD26A3E10C1}"/>
              </a:ext>
            </a:extLst>
          </p:cNvPr>
          <p:cNvSpPr/>
          <p:nvPr/>
        </p:nvSpPr>
        <p:spPr>
          <a:xfrm>
            <a:off x="161722" y="6335232"/>
            <a:ext cx="9582556" cy="3370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990570"/>
            <a:r>
              <a:rPr kumimoji="1" lang="ja-JP" altLang="en-US" sz="1950" i="1" dirty="0">
                <a:solidFill>
                  <a:srgbClr val="1F497D"/>
                </a:solidFill>
                <a:latin typeface="Calibri"/>
                <a:ea typeface="ＭＳ Ｐゴシック" panose="020B0600070205080204" pitchFamily="50" charset="-128"/>
              </a:rPr>
              <a:t>関西学生柔道連盟</a:t>
            </a:r>
            <a:endParaRPr kumimoji="1" lang="en-US" altLang="ja-JP" sz="1950" i="1" dirty="0">
              <a:solidFill>
                <a:srgbClr val="1F497D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2178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0FA74B-A4F1-4D64-A12C-8E403BB24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3</a:t>
            </a:r>
            <a:r>
              <a:rPr kumimoji="1" lang="ja-JP" altLang="en-US" dirty="0"/>
              <a:t>．入館について①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50B1B79-C471-47D7-AE49-5F03C132C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7" y="1763167"/>
            <a:ext cx="8543925" cy="4503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21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日（土）</a:t>
            </a:r>
            <a:endParaRPr kumimoji="1"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試合開始：午後</a:t>
            </a:r>
            <a:r>
              <a:rPr kumimoji="1"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時より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（変更の可能性あり）</a:t>
            </a:r>
            <a:endParaRPr kumimoji="1" lang="en-US" altLang="ja-JP" sz="24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出場者　：男子（</a:t>
            </a:r>
            <a:r>
              <a:rPr kumimoji="1"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60kg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級）・女子（全階級）</a:t>
            </a:r>
            <a:endParaRPr kumimoji="1"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22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日（日）</a:t>
            </a:r>
            <a:endParaRPr kumimoji="1"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試合開始：午前</a:t>
            </a:r>
            <a:r>
              <a:rPr kumimoji="1"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r>
              <a:rPr kumimoji="1"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分より</a:t>
            </a:r>
            <a:endParaRPr kumimoji="1"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出場者　：男子（</a:t>
            </a:r>
            <a:r>
              <a:rPr kumimoji="1"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66kg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級～</a:t>
            </a:r>
            <a:r>
              <a:rPr kumimoji="1"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100kg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超級）</a:t>
            </a:r>
            <a:endParaRPr kumimoji="1"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・入館時間等の詳細は監督会議でお話し致します。</a:t>
            </a:r>
            <a:endParaRPr kumimoji="1" lang="ja-JP" altLang="en-US" sz="24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9DA9650-BA5B-4979-A9A6-3EEC96FFA2E2}"/>
              </a:ext>
            </a:extLst>
          </p:cNvPr>
          <p:cNvSpPr/>
          <p:nvPr/>
        </p:nvSpPr>
        <p:spPr>
          <a:xfrm>
            <a:off x="161722" y="6335232"/>
            <a:ext cx="9582556" cy="3370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990570"/>
            <a:r>
              <a:rPr kumimoji="1" lang="ja-JP" altLang="en-US" sz="1950" i="1" dirty="0">
                <a:solidFill>
                  <a:srgbClr val="1F497D"/>
                </a:solidFill>
                <a:latin typeface="Calibri"/>
                <a:ea typeface="ＭＳ Ｐゴシック" panose="020B0600070205080204" pitchFamily="50" charset="-128"/>
              </a:rPr>
              <a:t>関西学生柔道連盟</a:t>
            </a:r>
            <a:endParaRPr kumimoji="1" lang="en-US" altLang="ja-JP" sz="1950" i="1" dirty="0">
              <a:solidFill>
                <a:srgbClr val="1F497D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9517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28D4EE-1A3C-45AB-9A7B-FA4633AF8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3.</a:t>
            </a:r>
            <a:r>
              <a:rPr lang="ja-JP" altLang="en-US" dirty="0"/>
              <a:t>入館について②</a:t>
            </a:r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2C85C85-FCFD-42CC-B3DF-0AD26A3E10C1}"/>
              </a:ext>
            </a:extLst>
          </p:cNvPr>
          <p:cNvSpPr/>
          <p:nvPr/>
        </p:nvSpPr>
        <p:spPr>
          <a:xfrm>
            <a:off x="161722" y="6335232"/>
            <a:ext cx="9582556" cy="3370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990570"/>
            <a:r>
              <a:rPr kumimoji="1" lang="ja-JP" altLang="en-US" sz="1950" i="1" dirty="0">
                <a:solidFill>
                  <a:srgbClr val="1F497D"/>
                </a:solidFill>
                <a:latin typeface="Calibri"/>
                <a:ea typeface="ＭＳ Ｐゴシック" panose="020B0600070205080204" pitchFamily="50" charset="-128"/>
              </a:rPr>
              <a:t>関西学生柔道連盟</a:t>
            </a:r>
            <a:endParaRPr kumimoji="1" lang="en-US" altLang="ja-JP" sz="1950" i="1" dirty="0">
              <a:solidFill>
                <a:srgbClr val="1F497D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BEE9A464-A6C8-4656-B7EC-4178CA697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722" y="1392862"/>
            <a:ext cx="9983174" cy="494237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ja-JP" altLang="en-US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大会当日、</a:t>
            </a:r>
            <a:r>
              <a:rPr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出場選手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は必ず</a:t>
            </a:r>
            <a:r>
              <a:rPr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計量時に検印された</a:t>
            </a:r>
            <a:r>
              <a:rPr lang="en-US" altLang="ja-JP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</a:t>
            </a:r>
            <a:r>
              <a:rPr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カード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提示して下さい。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指導者・主務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は、受付で</a:t>
            </a:r>
            <a:r>
              <a:rPr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カードに検印致しますので、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各大学主務がまとめて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提出・受取をしてください。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ja-JP" altLang="en-US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カードを付けていない方・忘れた方は入館出来ませんので、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必ず忘れず持参して下さい。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ja-JP" altLang="en-US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入館時に全員検温を行います。</a:t>
            </a:r>
          </a:p>
          <a:p>
            <a:pPr marL="0" indent="0">
              <a:buNone/>
            </a:pPr>
            <a:endParaRPr lang="ja-JP" altLang="ja-JP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7549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E562F1-EAC2-45BD-99AF-36CEE38C1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4.</a:t>
            </a:r>
            <a:r>
              <a:rPr kumimoji="1" lang="ja-JP" altLang="en-US" dirty="0"/>
              <a:t>計量について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307EB3-6C3E-45BE-A1AB-C5C9738BF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059" y="1659927"/>
            <a:ext cx="9069859" cy="48438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32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女子計量時間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日（金）</a:t>
            </a:r>
            <a:endParaRPr kumimoji="1" lang="en-US" altLang="ja-JP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分～</a:t>
            </a:r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　計量受付</a:t>
            </a:r>
          </a:p>
          <a:p>
            <a:pPr marL="0" indent="0">
              <a:buNone/>
            </a:pPr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分～</a:t>
            </a:r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16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　予備計量</a:t>
            </a:r>
          </a:p>
          <a:p>
            <a:pPr marL="0" indent="0">
              <a:buNone/>
            </a:pPr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16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分～</a:t>
            </a:r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16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　公式計量</a:t>
            </a:r>
            <a:endParaRPr kumimoji="1" lang="en-US" altLang="ja-JP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場所は、小アリーナ（更衣ロッカ－）を</a:t>
            </a:r>
            <a:endParaRPr kumimoji="1" lang="en-US" altLang="ja-JP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使用します。</a:t>
            </a:r>
          </a:p>
          <a:p>
            <a:pPr marL="0" indent="0">
              <a:buNone/>
            </a:pPr>
            <a:endParaRPr kumimoji="1" lang="en-US" altLang="ja-JP" sz="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2C85C85-FCFD-42CC-B3DF-0AD26A3E10C1}"/>
              </a:ext>
            </a:extLst>
          </p:cNvPr>
          <p:cNvSpPr/>
          <p:nvPr/>
        </p:nvSpPr>
        <p:spPr>
          <a:xfrm>
            <a:off x="161722" y="6335232"/>
            <a:ext cx="9582556" cy="3370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990570"/>
            <a:r>
              <a:rPr kumimoji="1" lang="ja-JP" altLang="en-US" sz="1950" i="1" dirty="0">
                <a:solidFill>
                  <a:srgbClr val="1F497D"/>
                </a:solidFill>
                <a:latin typeface="Calibri"/>
                <a:ea typeface="ＭＳ Ｐゴシック" panose="020B0600070205080204" pitchFamily="50" charset="-128"/>
              </a:rPr>
              <a:t>関西学生柔道連盟</a:t>
            </a:r>
            <a:endParaRPr kumimoji="1" lang="en-US" altLang="ja-JP" sz="1950" i="1" dirty="0">
              <a:solidFill>
                <a:srgbClr val="1F497D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3596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E562F1-EAC2-45BD-99AF-36CEE38C1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4.</a:t>
            </a:r>
            <a:r>
              <a:rPr kumimoji="1" lang="ja-JP" altLang="en-US" dirty="0"/>
              <a:t>計量について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307EB3-6C3E-45BE-A1AB-C5C9738BF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059" y="1659927"/>
            <a:ext cx="9069859" cy="48438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32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男子（</a:t>
            </a:r>
            <a:r>
              <a:rPr kumimoji="1" lang="en-US" altLang="ja-JP" sz="32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60kg</a:t>
            </a:r>
            <a:r>
              <a:rPr kumimoji="1" lang="ja-JP" altLang="en-US" sz="32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級）計量時間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日（金）</a:t>
            </a:r>
            <a:endParaRPr kumimoji="1" lang="en-US" altLang="ja-JP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16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分～</a:t>
            </a:r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17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　計量受付</a:t>
            </a:r>
          </a:p>
          <a:p>
            <a:pPr marL="0" indent="0">
              <a:buNone/>
            </a:pPr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17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分～</a:t>
            </a:r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17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　予備計量</a:t>
            </a:r>
          </a:p>
          <a:p>
            <a:pPr marL="0" indent="0">
              <a:buNone/>
            </a:pPr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17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分～</a:t>
            </a:r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　公式計量</a:t>
            </a:r>
            <a:endParaRPr kumimoji="1" lang="en-US" altLang="ja-JP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場所は、小アリーナを使用します。</a:t>
            </a:r>
          </a:p>
          <a:p>
            <a:pPr marL="0" indent="0">
              <a:buNone/>
            </a:pPr>
            <a:endParaRPr kumimoji="1" lang="en-US" altLang="ja-JP" sz="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2C85C85-FCFD-42CC-B3DF-0AD26A3E10C1}"/>
              </a:ext>
            </a:extLst>
          </p:cNvPr>
          <p:cNvSpPr/>
          <p:nvPr/>
        </p:nvSpPr>
        <p:spPr>
          <a:xfrm>
            <a:off x="161722" y="6335232"/>
            <a:ext cx="9582556" cy="3370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990570"/>
            <a:r>
              <a:rPr kumimoji="1" lang="ja-JP" altLang="en-US" sz="1950" i="1" dirty="0">
                <a:solidFill>
                  <a:srgbClr val="1F497D"/>
                </a:solidFill>
                <a:latin typeface="Calibri"/>
                <a:ea typeface="ＭＳ Ｐゴシック" panose="020B0600070205080204" pitchFamily="50" charset="-128"/>
              </a:rPr>
              <a:t>関西学生柔道連盟</a:t>
            </a:r>
            <a:endParaRPr kumimoji="1" lang="en-US" altLang="ja-JP" sz="1950" i="1" dirty="0">
              <a:solidFill>
                <a:srgbClr val="1F497D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6175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E562F1-EAC2-45BD-99AF-36CEE38C1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4.</a:t>
            </a:r>
            <a:r>
              <a:rPr kumimoji="1" lang="ja-JP" altLang="en-US" dirty="0"/>
              <a:t>計量について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307EB3-6C3E-45BE-A1AB-C5C9738BF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059" y="1491385"/>
            <a:ext cx="9069859" cy="48438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男子（</a:t>
            </a:r>
            <a:r>
              <a:rPr kumimoji="1" lang="en-US" altLang="ja-JP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66kg</a:t>
            </a:r>
            <a:r>
              <a:rPr kumimoji="1" lang="ja-JP" altLang="en-US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級～</a:t>
            </a:r>
            <a:r>
              <a:rPr kumimoji="1" lang="en-US" altLang="ja-JP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100kg</a:t>
            </a:r>
            <a:r>
              <a:rPr kumimoji="1" lang="ja-JP" altLang="en-US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超級）計量時間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21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日（土）</a:t>
            </a:r>
            <a:endParaRPr kumimoji="1"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ja-JP" altLang="en-US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r>
              <a:rPr kumimoji="1"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分～</a:t>
            </a:r>
            <a:r>
              <a:rPr kumimoji="1"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16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r>
              <a:rPr kumimoji="1"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　計量受付</a:t>
            </a:r>
          </a:p>
          <a:p>
            <a:pPr marL="0" indent="0">
              <a:buNone/>
            </a:pPr>
            <a:r>
              <a:rPr kumimoji="1"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16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r>
              <a:rPr kumimoji="1"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分～</a:t>
            </a:r>
            <a:r>
              <a:rPr kumimoji="1"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16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r>
              <a:rPr kumimoji="1"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　予備計量</a:t>
            </a:r>
          </a:p>
          <a:p>
            <a:pPr marL="0" indent="0">
              <a:buNone/>
            </a:pPr>
            <a:r>
              <a:rPr kumimoji="1"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16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r>
              <a:rPr kumimoji="1"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分～</a:t>
            </a:r>
            <a:r>
              <a:rPr kumimoji="1"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17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r>
              <a:rPr kumimoji="1"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　公式計量</a:t>
            </a:r>
            <a:endParaRPr kumimoji="1"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ja-JP" altLang="en-US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場所は、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研修室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を使用します。</a:t>
            </a:r>
            <a:endParaRPr kumimoji="1"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計量終了後は、試合を観戦せず速やかにお帰り下さい。</a:t>
            </a:r>
          </a:p>
          <a:p>
            <a:pPr marL="0" indent="0">
              <a:buNone/>
            </a:pPr>
            <a:endParaRPr kumimoji="1" lang="en-US" altLang="ja-JP" sz="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2C85C85-FCFD-42CC-B3DF-0AD26A3E10C1}"/>
              </a:ext>
            </a:extLst>
          </p:cNvPr>
          <p:cNvSpPr/>
          <p:nvPr/>
        </p:nvSpPr>
        <p:spPr>
          <a:xfrm>
            <a:off x="161722" y="6335232"/>
            <a:ext cx="9582556" cy="3370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990570"/>
            <a:r>
              <a:rPr kumimoji="1" lang="ja-JP" altLang="en-US" sz="1950" i="1" dirty="0">
                <a:solidFill>
                  <a:srgbClr val="1F497D"/>
                </a:solidFill>
                <a:latin typeface="Calibri"/>
                <a:ea typeface="ＭＳ Ｐゴシック" panose="020B0600070205080204" pitchFamily="50" charset="-128"/>
              </a:rPr>
              <a:t>関西学生柔道連盟</a:t>
            </a:r>
            <a:endParaRPr kumimoji="1" lang="en-US" altLang="ja-JP" sz="1950" i="1" dirty="0">
              <a:solidFill>
                <a:srgbClr val="1F497D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6801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C6F0F9CCEAB424589F374BDA645E6AF" ma:contentTypeVersion="10" ma:contentTypeDescription="新しいドキュメントを作成します。" ma:contentTypeScope="" ma:versionID="391cfd9324490ffbb56eee7055163dea">
  <xsd:schema xmlns:xsd="http://www.w3.org/2001/XMLSchema" xmlns:xs="http://www.w3.org/2001/XMLSchema" xmlns:p="http://schemas.microsoft.com/office/2006/metadata/properties" xmlns:ns3="b116a0f2-32be-4bfb-ad50-834da2abd1eb" xmlns:ns4="a8615b2b-a26c-4a22-83e9-cefe84e38562" targetNamespace="http://schemas.microsoft.com/office/2006/metadata/properties" ma:root="true" ma:fieldsID="416f0c8995799bab391549c22d5340d7" ns3:_="" ns4:_="">
    <xsd:import namespace="b116a0f2-32be-4bfb-ad50-834da2abd1eb"/>
    <xsd:import namespace="a8615b2b-a26c-4a22-83e9-cefe84e3856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16a0f2-32be-4bfb-ad50-834da2abd1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615b2b-a26c-4a22-83e9-cefe84e3856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332976-9F32-41B1-BA04-3D6B8D2064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16a0f2-32be-4bfb-ad50-834da2abd1eb"/>
    <ds:schemaRef ds:uri="a8615b2b-a26c-4a22-83e9-cefe84e385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C0B787-9D99-47F4-95C8-97096AB88B78}">
  <ds:schemaRefs>
    <ds:schemaRef ds:uri="http://purl.org/dc/dcmitype/"/>
    <ds:schemaRef ds:uri="http://schemas.openxmlformats.org/package/2006/metadata/core-properties"/>
    <ds:schemaRef ds:uri="b116a0f2-32be-4bfb-ad50-834da2abd1eb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a8615b2b-a26c-4a22-83e9-cefe84e3856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DFFB798-127B-4E4C-B34F-C3D2A60CBD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1372</TotalTime>
  <Words>2291</Words>
  <Application>Microsoft Office PowerPoint</Application>
  <PresentationFormat>A4 210 x 297 mm</PresentationFormat>
  <Paragraphs>325</Paragraphs>
  <Slides>27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27</vt:i4>
      </vt:variant>
    </vt:vector>
  </HeadingPairs>
  <TitlesOfParts>
    <vt:vector size="34" baseType="lpstr">
      <vt:lpstr>HGP創英角ｺﾞｼｯｸUB</vt:lpstr>
      <vt:lpstr>メイリオ</vt:lpstr>
      <vt:lpstr>游ゴシック</vt:lpstr>
      <vt:lpstr>Arial</vt:lpstr>
      <vt:lpstr>Calibri</vt:lpstr>
      <vt:lpstr>Office テーマ</vt:lpstr>
      <vt:lpstr>ホワイト</vt:lpstr>
      <vt:lpstr>2021年度 関西学生柔道体重別選手権大会 （男子40回　女子33回） 大会説明会 </vt:lpstr>
      <vt:lpstr>本日の内容</vt:lpstr>
      <vt:lpstr>1．消毒について</vt:lpstr>
      <vt:lpstr>2．マスク着用について</vt:lpstr>
      <vt:lpstr>3．入館について①</vt:lpstr>
      <vt:lpstr>3.入館について②</vt:lpstr>
      <vt:lpstr>4.計量について</vt:lpstr>
      <vt:lpstr>4.計量について</vt:lpstr>
      <vt:lpstr>4.計量について</vt:lpstr>
      <vt:lpstr>5.IDについて①</vt:lpstr>
      <vt:lpstr>5.IDについて②</vt:lpstr>
      <vt:lpstr>5.IDについて③-1</vt:lpstr>
      <vt:lpstr>5.IDについて③-2</vt:lpstr>
      <vt:lpstr>5.IDについて③-3</vt:lpstr>
      <vt:lpstr>5.IDについて③-4</vt:lpstr>
      <vt:lpstr>5.IDについて③-5</vt:lpstr>
      <vt:lpstr>5.IDについて③-6</vt:lpstr>
      <vt:lpstr>6.全日本柔道体重別団体優勝大会について</vt:lpstr>
      <vt:lpstr>7.全日本出場校説明会について</vt:lpstr>
      <vt:lpstr>8.健康観察記録表について①</vt:lpstr>
      <vt:lpstr>8.健康観察記録表について②</vt:lpstr>
      <vt:lpstr>8.健康観察記録表について③</vt:lpstr>
      <vt:lpstr>9．健康診断代替書について</vt:lpstr>
      <vt:lpstr>10．同意書・所属選手証明書・健康観察 　　記録表について</vt:lpstr>
      <vt:lpstr>11．その他注意事項①</vt:lpstr>
      <vt:lpstr>11．その他注意事項②</vt:lpstr>
      <vt:lpstr>本日の会議は以上となります。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2021年度_x000b_関西学生柔道体重別選手権大会 説明会資料</dc:title>
  <dc:creator>関西学生柔道連盟</dc:creator>
  <cp:lastModifiedBy> </cp:lastModifiedBy>
  <cp:lastPrinted>2021-07-16T10:12:08Z</cp:lastPrinted>
  <dcterms:created xsi:type="dcterms:W3CDTF">2020-05-08T15:15:57Z</dcterms:created>
  <dcterms:modified xsi:type="dcterms:W3CDTF">2021-07-17T07:22:47Z</dcterms:modified>
</cp:coreProperties>
</file>